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62" r:id="rId6"/>
    <p:sldId id="258" r:id="rId7"/>
    <p:sldId id="265" r:id="rId8"/>
    <p:sldId id="269" r:id="rId9"/>
    <p:sldId id="259" r:id="rId10"/>
    <p:sldId id="266" r:id="rId11"/>
    <p:sldId id="267" r:id="rId12"/>
    <p:sldId id="260" r:id="rId13"/>
    <p:sldId id="270" r:id="rId14"/>
    <p:sldId id="268" r:id="rId15"/>
    <p:sldId id="261" r:id="rId16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>
        <p:scale>
          <a:sx n="76" d="100"/>
          <a:sy n="76" d="100"/>
        </p:scale>
        <p:origin x="-2408" y="-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1441B-947A-45F4-A4E8-EFEEAC7800DB}" type="datetimeFigureOut">
              <a:rPr lang="pt-BR" smtClean="0"/>
              <a:t>14/10/15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4619-CDA4-45EC-A008-BD713D823E3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6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4619-CDA4-45EC-A008-BD713D823E3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54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4619-CDA4-45EC-A008-BD713D823E3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1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m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Imagem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33730" y="1627930"/>
            <a:ext cx="8518680" cy="29401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000" dirty="0" smtClean="0">
                <a:solidFill>
                  <a:srgbClr val="000000"/>
                </a:solidFill>
                <a:latin typeface="Calibri"/>
              </a:rPr>
              <a:t>Implantação de Controle e  Monitoramento Parasitológico Animal: Assentamento Bom Sucesso no Município de </a:t>
            </a:r>
            <a:r>
              <a:rPr lang="pt-BR" sz="4000" dirty="0" err="1" smtClean="0">
                <a:solidFill>
                  <a:srgbClr val="000000"/>
                </a:solidFill>
                <a:latin typeface="Calibri"/>
              </a:rPr>
              <a:t>Sapopema</a:t>
            </a:r>
            <a:r>
              <a:rPr lang="pt-BR" sz="4000" dirty="0" smtClean="0">
                <a:solidFill>
                  <a:srgbClr val="000000"/>
                </a:solidFill>
                <a:latin typeface="Calibri"/>
              </a:rPr>
              <a:t>-PR</a:t>
            </a:r>
            <a:endParaRPr sz="4000" dirty="0"/>
          </a:p>
        </p:txBody>
      </p:sp>
      <p:sp>
        <p:nvSpPr>
          <p:cNvPr id="109" name="CustomShape 2"/>
          <p:cNvSpPr/>
          <p:nvPr/>
        </p:nvSpPr>
        <p:spPr>
          <a:xfrm>
            <a:off x="321204" y="4797152"/>
            <a:ext cx="8518680" cy="144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dirty="0" smtClean="0">
                <a:solidFill>
                  <a:srgbClr val="898989"/>
                </a:solidFill>
                <a:latin typeface="Calibri"/>
              </a:rPr>
              <a:t>MÔNICA TIEMI ALINE KAKIMORI</a:t>
            </a:r>
          </a:p>
          <a:p>
            <a:pPr algn="ctr">
              <a:lnSpc>
                <a:spcPct val="100000"/>
              </a:lnSpc>
            </a:pPr>
            <a:r>
              <a:rPr lang="pt-BR" sz="2800" dirty="0" smtClean="0">
                <a:solidFill>
                  <a:srgbClr val="898989"/>
                </a:solidFill>
                <a:latin typeface="Calibri"/>
              </a:rPr>
              <a:t>ERIKA COSENDEY TOLEDO DE MELLO PEIXOTO</a:t>
            </a:r>
          </a:p>
          <a:p>
            <a:pPr algn="ctr">
              <a:lnSpc>
                <a:spcPct val="100000"/>
              </a:lnSpc>
            </a:pPr>
            <a:r>
              <a:rPr lang="pt-BR" sz="2000" dirty="0" smtClean="0">
                <a:solidFill>
                  <a:srgbClr val="898989"/>
                </a:solidFill>
                <a:latin typeface="Calibri"/>
              </a:rPr>
              <a:t>ORIENTADORA</a:t>
            </a:r>
            <a:endParaRPr sz="2000" dirty="0"/>
          </a:p>
        </p:txBody>
      </p:sp>
      <p:pic>
        <p:nvPicPr>
          <p:cNvPr id="110" name="Imagem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165240" y="154256"/>
            <a:ext cx="8762400" cy="161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82760" y="648000"/>
            <a:ext cx="8227800" cy="11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1872000"/>
            <a:ext cx="8227800" cy="4252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Imagem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27" name="Imagem 126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457200" y="273600"/>
            <a:ext cx="75348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600">
                <a:latin typeface="Arial"/>
              </a:rPr>
              <a:t>CONSIDERAÇÕES FINAIS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395536" y="162880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4000" dirty="0" smtClean="0">
                <a:latin typeface="Calibri" pitchFamily="34" charset="0"/>
              </a:rPr>
              <a:t>Contagem </a:t>
            </a:r>
            <a:r>
              <a:rPr lang="pt-BR" sz="4000" dirty="0">
                <a:latin typeface="Calibri" pitchFamily="34" charset="0"/>
              </a:rPr>
              <a:t>de OPG possibilitou diagnóstico das infecções </a:t>
            </a:r>
            <a:r>
              <a:rPr lang="pt-BR" sz="4000" dirty="0" smtClean="0">
                <a:latin typeface="Calibri" pitchFamily="34" charset="0"/>
              </a:rPr>
              <a:t>parasitárias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40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4000" dirty="0">
                <a:latin typeface="Calibri" pitchFamily="34" charset="0"/>
              </a:rPr>
              <a:t>Considerando que valor igual ou acima de 300 OPG por animal houve a necessidade de intervenção terapêutica nos animais 1, 2, 3, 4, 5, 7 e 9 da propriedade </a:t>
            </a:r>
            <a:r>
              <a:rPr lang="pt-BR" sz="4000" dirty="0" smtClean="0">
                <a:latin typeface="Calibri" pitchFamily="34" charset="0"/>
              </a:rPr>
              <a:t>A</a:t>
            </a: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82760" y="648000"/>
            <a:ext cx="8227800" cy="11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1872000"/>
            <a:ext cx="8227800" cy="4252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Imagem 125"/>
          <p:cNvPicPr/>
          <p:nvPr/>
        </p:nvPicPr>
        <p:blipFill>
          <a:blip r:embed="rId5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27" name="Imagem 126"/>
          <p:cNvPicPr/>
          <p:nvPr/>
        </p:nvPicPr>
        <p:blipFill>
          <a:blip r:embed="rId6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457200" y="273600"/>
            <a:ext cx="75348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600">
                <a:latin typeface="Arial"/>
              </a:rPr>
              <a:t>CONSIDERAÇÕES FINAIS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827584" y="2204864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Técnica OPG não </a:t>
            </a:r>
            <a:r>
              <a:rPr lang="pt-BR" sz="3200" dirty="0">
                <a:latin typeface="Calibri" pitchFamily="34" charset="0"/>
              </a:rPr>
              <a:t>invasiva, de baixo custo e não requerer equipamentos </a:t>
            </a:r>
            <a:r>
              <a:rPr lang="pt-BR" sz="3200" dirty="0" smtClean="0">
                <a:latin typeface="Calibri" pitchFamily="34" charset="0"/>
              </a:rPr>
              <a:t>especializado, portanto foi </a:t>
            </a:r>
            <a:r>
              <a:rPr lang="pt-BR" sz="3200" dirty="0">
                <a:latin typeface="Calibri" pitchFamily="34" charset="0"/>
              </a:rPr>
              <a:t>apropriada para as condições </a:t>
            </a:r>
            <a:r>
              <a:rPr lang="pt-BR" sz="3200" dirty="0" smtClean="0">
                <a:latin typeface="Calibri" pitchFamily="34" charset="0"/>
              </a:rPr>
              <a:t>encontradas</a:t>
            </a:r>
          </a:p>
          <a:p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9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82760" y="648000"/>
            <a:ext cx="8227800" cy="11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1872000"/>
            <a:ext cx="8227800" cy="4252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Imagem 125"/>
          <p:cNvPicPr/>
          <p:nvPr/>
        </p:nvPicPr>
        <p:blipFill>
          <a:blip r:embed="rId3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27" name="Imagem 126"/>
          <p:cNvPicPr/>
          <p:nvPr/>
        </p:nvPicPr>
        <p:blipFill>
          <a:blip r:embed="rId4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457200" y="273600"/>
            <a:ext cx="75348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600">
                <a:latin typeface="Arial"/>
              </a:rPr>
              <a:t>CONSIDERAÇÕES FINAIS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79512" y="1872000"/>
            <a:ext cx="88723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 Adicionalmente,  pretende-se dar continuidade no monitoramento diagnóstico, para os próximos 12 meses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32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 </a:t>
            </a:r>
            <a:r>
              <a:rPr lang="pt-BR" sz="3200" dirty="0">
                <a:latin typeface="Calibri" pitchFamily="34" charset="0"/>
              </a:rPr>
              <a:t>E</a:t>
            </a:r>
            <a:r>
              <a:rPr lang="pt-BR" sz="3200" dirty="0" smtClean="0">
                <a:latin typeface="Calibri" pitchFamily="34" charset="0"/>
              </a:rPr>
              <a:t>stabelecer terapêutica natural para todos os agricultores que apresentarem interesse em ingressar no sistema agroecológico de produção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88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6000" y="1080000"/>
            <a:ext cx="8469000" cy="335880"/>
          </a:xfrm>
          <a:prstGeom prst="rect">
            <a:avLst/>
          </a:prstGeom>
          <a:noFill/>
          <a:ln>
            <a:noFill/>
          </a:ln>
        </p:spPr>
      </p:sp>
      <p:pic>
        <p:nvPicPr>
          <p:cNvPr id="131" name="Imagem 130"/>
          <p:cNvPicPr/>
          <p:nvPr/>
        </p:nvPicPr>
        <p:blipFill>
          <a:blip r:embed="rId3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4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33" name="TextShape 3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1">
                <a:latin typeface="Arial"/>
              </a:rPr>
              <a:t>Agradecimentos</a:t>
            </a:r>
            <a:endParaRPr/>
          </a:p>
        </p:txBody>
      </p:sp>
      <p:pic>
        <p:nvPicPr>
          <p:cNvPr id="3077" name="Picture 5" descr="Fundaçao arauca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0576"/>
            <a:ext cx="3382290" cy="143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94560" y="1444307"/>
            <a:ext cx="69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Contato: mt-kakimori@bol.com.br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34" name="Imagem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15" y="5481865"/>
            <a:ext cx="3361336" cy="9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m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04" y="3829050"/>
            <a:ext cx="1070250" cy="14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m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66403"/>
            <a:ext cx="2082025" cy="13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m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6" y="5327563"/>
            <a:ext cx="2016224" cy="10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m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5"/>
            <a:ext cx="2194959" cy="10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m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19" y="5327563"/>
            <a:ext cx="2343093" cy="10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469363" cy="14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57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821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01400" y="255600"/>
            <a:ext cx="8227800" cy="110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</a:rPr>
              <a:t>INTRODUÇÃO</a:t>
            </a:r>
            <a:endParaRPr dirty="0"/>
          </a:p>
        </p:txBody>
      </p:sp>
      <p:pic>
        <p:nvPicPr>
          <p:cNvPr id="112" name="Imagem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13" name="Imagem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000" y="8748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457200" y="2304000"/>
            <a:ext cx="8227800" cy="382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CaixaDeTexto 1"/>
          <p:cNvSpPr txBox="1"/>
          <p:nvPr/>
        </p:nvSpPr>
        <p:spPr>
          <a:xfrm>
            <a:off x="44640" y="1772816"/>
            <a:ext cx="9099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 Verminoses gastrintestinais – fator limitante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 Clima tropical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 Prejuízos relacionados à: </a:t>
            </a:r>
          </a:p>
          <a:p>
            <a:r>
              <a:rPr lang="pt-BR" sz="3200" dirty="0">
                <a:latin typeface="Calibri" pitchFamily="34" charset="0"/>
              </a:rPr>
              <a:t>	</a:t>
            </a:r>
            <a:r>
              <a:rPr lang="pt-BR" sz="3200" dirty="0" smtClean="0">
                <a:latin typeface="Calibri" pitchFamily="34" charset="0"/>
              </a:rPr>
              <a:t>	-Ganho de peso </a:t>
            </a:r>
          </a:p>
          <a:p>
            <a:r>
              <a:rPr lang="pt-BR" sz="3200" dirty="0" smtClean="0">
                <a:latin typeface="Calibri" pitchFamily="34" charset="0"/>
              </a:rPr>
              <a:t>		-Mortalidade</a:t>
            </a:r>
          </a:p>
          <a:p>
            <a:r>
              <a:rPr lang="pt-BR" sz="3200" dirty="0" smtClean="0">
                <a:latin typeface="Calibri" pitchFamily="34" charset="0"/>
              </a:rPr>
              <a:t>		-Rendimento de carcaça</a:t>
            </a:r>
          </a:p>
          <a:p>
            <a:r>
              <a:rPr lang="pt-BR" sz="3200" dirty="0" smtClean="0">
                <a:latin typeface="Calibri" pitchFamily="34" charset="0"/>
              </a:rPr>
              <a:t>		-Produção de leite</a:t>
            </a:r>
          </a:p>
          <a:p>
            <a:r>
              <a:rPr lang="pt-BR" sz="3200" dirty="0">
                <a:latin typeface="Calibri" pitchFamily="34" charset="0"/>
              </a:rPr>
              <a:t>	</a:t>
            </a:r>
            <a:r>
              <a:rPr lang="pt-BR" sz="3200" dirty="0" smtClean="0">
                <a:latin typeface="Calibri" pitchFamily="34" charset="0"/>
              </a:rPr>
              <a:t>	-       Lucro</a:t>
            </a:r>
          </a:p>
          <a:p>
            <a:endParaRPr lang="pt-BR" sz="3200" dirty="0" smtClean="0">
              <a:latin typeface="Calibri" pitchFamily="34" charset="0"/>
            </a:endParaRPr>
          </a:p>
          <a:p>
            <a:endParaRPr lang="pt-BR" sz="3200" dirty="0">
              <a:latin typeface="Calibri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2268656" y="5229200"/>
            <a:ext cx="329487" cy="43204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7" b="13977"/>
          <a:stretch/>
        </p:blipFill>
        <p:spPr>
          <a:xfrm>
            <a:off x="3736641" y="3717032"/>
            <a:ext cx="5407359" cy="307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01400" y="255600"/>
            <a:ext cx="8227800" cy="110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</a:rPr>
              <a:t>INTRODUÇÃO</a:t>
            </a:r>
            <a:endParaRPr dirty="0"/>
          </a:p>
        </p:txBody>
      </p:sp>
      <p:pic>
        <p:nvPicPr>
          <p:cNvPr id="112" name="Imagem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13" name="Imagem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000" y="8748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457200" y="2304000"/>
            <a:ext cx="8227800" cy="382068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CaixaDeTexto 1"/>
          <p:cNvSpPr txBox="1"/>
          <p:nvPr/>
        </p:nvSpPr>
        <p:spPr>
          <a:xfrm>
            <a:off x="44640" y="1772816"/>
            <a:ext cx="9006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Calibri" pitchFamily="34" charset="0"/>
              </a:rPr>
              <a:t>Bovinos     </a:t>
            </a:r>
            <a:r>
              <a:rPr lang="pt-BR" sz="2800" dirty="0" err="1" smtClean="0">
                <a:latin typeface="Calibri" pitchFamily="34" charset="0"/>
              </a:rPr>
              <a:t>Estrongilídeos</a:t>
            </a:r>
            <a:r>
              <a:rPr lang="pt-BR" sz="2800" dirty="0" smtClean="0">
                <a:latin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</a:rPr>
              <a:t>(CUNHA,2014)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2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Calibri" pitchFamily="34" charset="0"/>
              </a:rPr>
              <a:t>Controle nos animais e ambiente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2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Calibri" pitchFamily="34" charset="0"/>
              </a:rPr>
              <a:t>Manter níveis aceitáveis -    300 OPG </a:t>
            </a:r>
            <a:r>
              <a:rPr lang="pt-BR" sz="2000" dirty="0" smtClean="0">
                <a:latin typeface="Calibri" pitchFamily="34" charset="0"/>
              </a:rPr>
              <a:t>(UENO,1998)</a:t>
            </a:r>
            <a:endParaRPr lang="pt-BR" sz="2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pt-BR" sz="2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Calibri" pitchFamily="34" charset="0"/>
              </a:rPr>
              <a:t> Resistência medicamentosa   </a:t>
            </a:r>
            <a:r>
              <a:rPr lang="pt-BR" sz="2000" dirty="0" smtClean="0">
                <a:latin typeface="Calibri" pitchFamily="34" charset="0"/>
                <a:sym typeface="Wingdings" pitchFamily="2" charset="2"/>
              </a:rPr>
              <a:t>(SOUZA,2018;LIMA,2010)</a:t>
            </a:r>
            <a:endParaRPr lang="pt-BR" sz="2800" dirty="0" smtClean="0">
              <a:latin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</a:rPr>
              <a:t>		-</a:t>
            </a:r>
            <a:r>
              <a:rPr lang="pt-BR" sz="2800" dirty="0" err="1" smtClean="0">
                <a:latin typeface="Calibri" pitchFamily="34" charset="0"/>
              </a:rPr>
              <a:t>Subdoses</a:t>
            </a:r>
            <a:endParaRPr lang="pt-BR" sz="2800" dirty="0" smtClean="0">
              <a:latin typeface="Calibri" pitchFamily="34" charset="0"/>
            </a:endParaRPr>
          </a:p>
          <a:p>
            <a:r>
              <a:rPr lang="pt-BR" sz="2800" dirty="0" smtClean="0">
                <a:latin typeface="Calibri" pitchFamily="34" charset="0"/>
              </a:rPr>
              <a:t>		-Diagnósticos incorretos</a:t>
            </a:r>
          </a:p>
          <a:p>
            <a:r>
              <a:rPr lang="pt-BR" sz="2800" dirty="0" smtClean="0">
                <a:latin typeface="Calibri" pitchFamily="34" charset="0"/>
              </a:rPr>
              <a:t>		-Falta de rotatividade de bases farmacológicas</a:t>
            </a:r>
          </a:p>
        </p:txBody>
      </p:sp>
      <p:sp>
        <p:nvSpPr>
          <p:cNvPr id="4" name="Divisa 3"/>
          <p:cNvSpPr/>
          <p:nvPr/>
        </p:nvSpPr>
        <p:spPr>
          <a:xfrm>
            <a:off x="1618597" y="1895843"/>
            <a:ext cx="340618" cy="309022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175956" y="3619426"/>
            <a:ext cx="216024" cy="288032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67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10760" y="936000"/>
            <a:ext cx="8227800" cy="110484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CustomShape 2"/>
          <p:cNvSpPr/>
          <p:nvPr/>
        </p:nvSpPr>
        <p:spPr>
          <a:xfrm>
            <a:off x="457200" y="2160000"/>
            <a:ext cx="8227800" cy="39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Imagem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18" name="Imagem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19" name="TextShape 3"/>
          <p:cNvSpPr txBox="1"/>
          <p:nvPr/>
        </p:nvSpPr>
        <p:spPr>
          <a:xfrm>
            <a:off x="457200" y="273600"/>
            <a:ext cx="75348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000" dirty="0">
                <a:latin typeface="Arial"/>
              </a:rPr>
              <a:t>MATERIAL E METODOS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492212" y="1560678"/>
            <a:ext cx="8064896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u="sng" dirty="0" smtClean="0">
                <a:latin typeface="Calibri" pitchFamily="34" charset="0"/>
              </a:rPr>
              <a:t>Coleta e processamento das amostras</a:t>
            </a:r>
          </a:p>
          <a:p>
            <a:endParaRPr lang="pt-BR" sz="3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Animais: </a:t>
            </a:r>
            <a:r>
              <a:rPr lang="pt-BR" sz="3200" dirty="0">
                <a:latin typeface="Calibri" pitchFamily="34" charset="0"/>
              </a:rPr>
              <a:t>naturalmente infectados </a:t>
            </a:r>
            <a:endParaRPr lang="pt-BR" sz="3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Local: Assentamento </a:t>
            </a:r>
            <a:r>
              <a:rPr lang="pt-BR" sz="3200" dirty="0">
                <a:latin typeface="Calibri" pitchFamily="34" charset="0"/>
              </a:rPr>
              <a:t>Bom </a:t>
            </a:r>
            <a:r>
              <a:rPr lang="pt-BR" sz="3200" dirty="0" smtClean="0">
                <a:latin typeface="Calibri" pitchFamily="34" charset="0"/>
              </a:rPr>
              <a:t>Sucesso </a:t>
            </a:r>
          </a:p>
          <a:p>
            <a:r>
              <a:rPr lang="pt-BR" sz="3200" dirty="0">
                <a:latin typeface="Calibri" pitchFamily="34" charset="0"/>
              </a:rPr>
              <a:t>   </a:t>
            </a:r>
            <a:r>
              <a:rPr lang="pt-BR" sz="3200" dirty="0" smtClean="0">
                <a:latin typeface="Calibri" pitchFamily="34" charset="0"/>
              </a:rPr>
              <a:t>            </a:t>
            </a:r>
            <a:r>
              <a:rPr lang="pt-BR" sz="3200" dirty="0" err="1" smtClean="0">
                <a:latin typeface="Calibri" pitchFamily="34" charset="0"/>
              </a:rPr>
              <a:t>Sapopema</a:t>
            </a:r>
            <a:r>
              <a:rPr lang="pt-BR" sz="3200" dirty="0" smtClean="0">
                <a:latin typeface="Calibri" pitchFamily="34" charset="0"/>
              </a:rPr>
              <a:t>-PR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Proprietários: </a:t>
            </a:r>
          </a:p>
          <a:p>
            <a:r>
              <a:rPr lang="pt-BR" sz="3200" dirty="0" smtClean="0">
                <a:latin typeface="Calibri" pitchFamily="34" charset="0"/>
              </a:rPr>
              <a:t>		Sílvio </a:t>
            </a:r>
            <a:r>
              <a:rPr lang="pt-BR" sz="3200" dirty="0">
                <a:latin typeface="Calibri" pitchFamily="34" charset="0"/>
              </a:rPr>
              <a:t>Cordeiro </a:t>
            </a:r>
            <a:r>
              <a:rPr lang="pt-BR" sz="3200" dirty="0" smtClean="0">
                <a:latin typeface="Calibri" pitchFamily="34" charset="0"/>
              </a:rPr>
              <a:t>Lara(A)</a:t>
            </a:r>
          </a:p>
          <a:p>
            <a:r>
              <a:rPr lang="pt-BR" sz="3200" dirty="0" smtClean="0">
                <a:latin typeface="Calibri" pitchFamily="34" charset="0"/>
              </a:rPr>
              <a:t>		José Cordeiro(B)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10760" y="936000"/>
            <a:ext cx="8227800" cy="110484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CustomShape 2"/>
          <p:cNvSpPr/>
          <p:nvPr/>
        </p:nvSpPr>
        <p:spPr>
          <a:xfrm>
            <a:off x="457200" y="2160000"/>
            <a:ext cx="8227800" cy="39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Imagem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18" name="Imagem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19" name="TextShape 3"/>
          <p:cNvSpPr txBox="1"/>
          <p:nvPr/>
        </p:nvSpPr>
        <p:spPr>
          <a:xfrm>
            <a:off x="457200" y="273600"/>
            <a:ext cx="75348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000" dirty="0">
                <a:latin typeface="Arial"/>
              </a:rPr>
              <a:t>MATERIAL E METODOS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44640" y="1523266"/>
            <a:ext cx="90072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u="sng" dirty="0" smtClean="0">
                <a:latin typeface="Calibri" pitchFamily="34" charset="0"/>
              </a:rPr>
              <a:t>Coleta e processamento das amostras: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3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Processamento: Laboratório de Óleos Essenciais e </a:t>
            </a:r>
            <a:r>
              <a:rPr lang="pt-BR" sz="3200" dirty="0" err="1" smtClean="0">
                <a:latin typeface="Calibri" pitchFamily="34" charset="0"/>
              </a:rPr>
              <a:t>Bioterápicos</a:t>
            </a:r>
            <a:r>
              <a:rPr lang="pt-BR" sz="3200" dirty="0" smtClean="0">
                <a:latin typeface="Calibri" pitchFamily="34" charset="0"/>
              </a:rPr>
              <a:t> do Centro de Ciências Agrárias – </a:t>
            </a:r>
            <a:r>
              <a:rPr lang="pt-BR" sz="3200" i="1" dirty="0" smtClean="0">
                <a:latin typeface="Calibri" pitchFamily="34" charset="0"/>
              </a:rPr>
              <a:t>Campus</a:t>
            </a:r>
            <a:r>
              <a:rPr lang="pt-BR" sz="3200" dirty="0" smtClean="0">
                <a:latin typeface="Calibri" pitchFamily="34" charset="0"/>
              </a:rPr>
              <a:t> de Bandeirantes da UENP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32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3200" dirty="0" smtClean="0">
                <a:latin typeface="Calibri" pitchFamily="34" charset="0"/>
              </a:rPr>
              <a:t>Técnica utilizada: Contagem de ovos por gramas de fezes(OPG) de Gordon </a:t>
            </a:r>
            <a:r>
              <a:rPr lang="pt-BR" sz="3200" dirty="0">
                <a:latin typeface="Calibri" pitchFamily="34" charset="0"/>
              </a:rPr>
              <a:t>&amp; </a:t>
            </a:r>
            <a:r>
              <a:rPr lang="pt-BR" sz="3200" dirty="0" err="1">
                <a:latin typeface="Calibri" pitchFamily="34" charset="0"/>
              </a:rPr>
              <a:t>Withlock</a:t>
            </a:r>
            <a:r>
              <a:rPr lang="pt-BR" sz="3200" dirty="0">
                <a:latin typeface="Calibri" pitchFamily="34" charset="0"/>
              </a:rPr>
              <a:t> (1939</a:t>
            </a:r>
            <a:r>
              <a:rPr lang="pt-BR" sz="3200" dirty="0" smtClean="0">
                <a:latin typeface="Calibri" pitchFamily="34" charset="0"/>
              </a:rPr>
              <a:t>)</a:t>
            </a:r>
          </a:p>
          <a:p>
            <a:endParaRPr lang="pt-BR" sz="2400" dirty="0"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" b="13613"/>
          <a:stretch/>
        </p:blipFill>
        <p:spPr>
          <a:xfrm>
            <a:off x="44640" y="1488420"/>
            <a:ext cx="3873002" cy="460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" b="13613"/>
          <a:stretch/>
        </p:blipFill>
        <p:spPr>
          <a:xfrm>
            <a:off x="3917642" y="1516570"/>
            <a:ext cx="5226358" cy="4572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8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10760" y="936000"/>
            <a:ext cx="8227800" cy="110484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CustomShape 2"/>
          <p:cNvSpPr/>
          <p:nvPr/>
        </p:nvSpPr>
        <p:spPr>
          <a:xfrm>
            <a:off x="457200" y="2160000"/>
            <a:ext cx="8227800" cy="39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Imagem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18" name="Imagem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119" name="TextShape 3"/>
          <p:cNvSpPr txBox="1"/>
          <p:nvPr/>
        </p:nvSpPr>
        <p:spPr>
          <a:xfrm>
            <a:off x="457200" y="273600"/>
            <a:ext cx="75348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000" dirty="0">
                <a:latin typeface="Arial"/>
              </a:rPr>
              <a:t>MATERIAL E METODOS</a:t>
            </a:r>
            <a:endParaRPr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46097"/>
            <a:ext cx="3671179" cy="4593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311040"/>
            <a:ext cx="8227800" cy="11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</a:rPr>
              <a:t>RESULTADOS</a:t>
            </a:r>
            <a:endParaRPr dirty="0"/>
          </a:p>
        </p:txBody>
      </p:sp>
      <p:sp>
        <p:nvSpPr>
          <p:cNvPr id="12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Imagem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23" name="Imagem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971600" y="1772816"/>
            <a:ext cx="72008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pt-BR" sz="3200" dirty="0">
                <a:latin typeface="Calibri" pitchFamily="34" charset="0"/>
              </a:rPr>
              <a:t> </a:t>
            </a:r>
            <a:r>
              <a:rPr lang="pt-BR" sz="3200" dirty="0" err="1" smtClean="0">
                <a:latin typeface="Calibri" pitchFamily="34" charset="0"/>
              </a:rPr>
              <a:t>Estrongilídeos</a:t>
            </a:r>
            <a:r>
              <a:rPr lang="pt-BR" sz="3200" dirty="0" smtClean="0">
                <a:latin typeface="Calibri" pitchFamily="34" charset="0"/>
              </a:rPr>
              <a:t> (contagem por OPG)</a:t>
            </a:r>
            <a:endParaRPr lang="pt-BR" sz="3200" dirty="0">
              <a:latin typeface="Calibri" pitchFamily="34" charset="0"/>
            </a:endParaRPr>
          </a:p>
          <a:p>
            <a:pPr marL="457200" indent="-457200">
              <a:buFont typeface="Wingdings" charset="2"/>
              <a:buChar char="v"/>
            </a:pPr>
            <a:r>
              <a:rPr lang="pt-BR" sz="3200" dirty="0" smtClean="0">
                <a:latin typeface="Calibri" pitchFamily="34" charset="0"/>
              </a:rPr>
              <a:t> </a:t>
            </a:r>
            <a:r>
              <a:rPr lang="pt-BR" sz="3200" dirty="0" err="1" smtClean="0">
                <a:latin typeface="Calibri" pitchFamily="34" charset="0"/>
              </a:rPr>
              <a:t>Eimeria</a:t>
            </a:r>
            <a:r>
              <a:rPr lang="pt-BR" sz="3200" dirty="0" smtClean="0">
                <a:latin typeface="Calibri" pitchFamily="34" charset="0"/>
              </a:rPr>
              <a:t> (contagem por cruzes/</a:t>
            </a:r>
            <a:r>
              <a:rPr lang="pt-BR" sz="3200" dirty="0" err="1" smtClean="0">
                <a:latin typeface="Calibri" pitchFamily="34" charset="0"/>
              </a:rPr>
              <a:t>OoPG</a:t>
            </a:r>
            <a:r>
              <a:rPr lang="pt-BR" sz="3200" dirty="0" smtClean="0">
                <a:latin typeface="Calibri" pitchFamily="34" charset="0"/>
              </a:rPr>
              <a:t>)</a:t>
            </a:r>
          </a:p>
          <a:p>
            <a:pPr marL="285750" indent="-285750">
              <a:buFont typeface="Wingdings" charset="2"/>
              <a:buChar char="v"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965703" y="6124320"/>
            <a:ext cx="303023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Fonte: Adaptado de FARMPOINT,2012</a:t>
            </a:r>
            <a:endParaRPr lang="pt-BR" sz="1400" dirty="0">
              <a:latin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459367" cy="2340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572000" y="6165304"/>
            <a:ext cx="36004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Fonte: AGROMEAT,2015</a:t>
            </a:r>
            <a:endParaRPr lang="pt-BR" sz="1400" dirty="0">
              <a:latin typeface="Calibri" pitchFamily="34" charset="0"/>
            </a:endParaRPr>
          </a:p>
        </p:txBody>
      </p:sp>
      <p:pic>
        <p:nvPicPr>
          <p:cNvPr id="11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4436"/>
          <a:stretch/>
        </p:blipFill>
        <p:spPr>
          <a:xfrm>
            <a:off x="1043608" y="3645024"/>
            <a:ext cx="2673440" cy="2316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311040"/>
            <a:ext cx="8227800" cy="11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</a:rPr>
              <a:t>RESULTADOS</a:t>
            </a:r>
            <a:endParaRPr dirty="0"/>
          </a:p>
        </p:txBody>
      </p:sp>
      <p:sp>
        <p:nvSpPr>
          <p:cNvPr id="12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Imagem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23" name="Imagem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79512" y="1569566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TABELA 1. Valores </a:t>
            </a:r>
            <a:r>
              <a:rPr lang="pt-BR" b="1" dirty="0">
                <a:latin typeface="Calibri" pitchFamily="34" charset="0"/>
              </a:rPr>
              <a:t>referentes à contagem de ovos por grama de fezes (OPG) para </a:t>
            </a:r>
            <a:r>
              <a:rPr lang="pt-BR" b="1" dirty="0" err="1">
                <a:latin typeface="Calibri" pitchFamily="34" charset="0"/>
              </a:rPr>
              <a:t>Estrongilídeos</a:t>
            </a:r>
            <a:r>
              <a:rPr lang="pt-BR" b="1" dirty="0">
                <a:latin typeface="Calibri" pitchFamily="34" charset="0"/>
              </a:rPr>
              <a:t> e contagem de oocistos por grama de fezes (</a:t>
            </a:r>
            <a:r>
              <a:rPr lang="pt-BR" b="1" dirty="0" err="1">
                <a:latin typeface="Calibri" pitchFamily="34" charset="0"/>
              </a:rPr>
              <a:t>OoPG</a:t>
            </a:r>
            <a:r>
              <a:rPr lang="pt-BR" b="1" dirty="0">
                <a:latin typeface="Calibri" pitchFamily="34" charset="0"/>
              </a:rPr>
              <a:t>) para </a:t>
            </a:r>
            <a:r>
              <a:rPr lang="pt-BR" b="1" dirty="0" smtClean="0">
                <a:latin typeface="Calibri" pitchFamily="34" charset="0"/>
              </a:rPr>
              <a:t>a propriedade A.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73213"/>
              </p:ext>
            </p:extLst>
          </p:nvPr>
        </p:nvGraphicFramePr>
        <p:xfrm>
          <a:off x="179513" y="2636912"/>
          <a:ext cx="8856983" cy="404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3024336"/>
                <a:gridCol w="2880320"/>
              </a:tblGrid>
              <a:tr h="31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itchFamily="34" charset="0"/>
                        </a:rPr>
                        <a:t>Animais</a:t>
                      </a:r>
                      <a:endParaRPr lang="pt-BR" sz="1600" b="1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  <a:latin typeface="Calibri" pitchFamily="34" charset="0"/>
                        </a:rPr>
                        <a:t>Estrongilídeos</a:t>
                      </a:r>
                      <a:r>
                        <a:rPr lang="pt-BR" sz="1600" b="1" dirty="0" smtClean="0">
                          <a:effectLst/>
                          <a:latin typeface="Calibri" pitchFamily="34" charset="0"/>
                        </a:rPr>
                        <a:t>(OPG</a:t>
                      </a:r>
                      <a:r>
                        <a:rPr lang="pt-BR" sz="1600" b="1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1600" b="1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effectLst/>
                          <a:latin typeface="Calibri" pitchFamily="34" charset="0"/>
                        </a:rPr>
                        <a:t>Eimeria</a:t>
                      </a:r>
                      <a:r>
                        <a:rPr lang="pt-BR" sz="1600" b="1" dirty="0"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lang="pt-BR" sz="1600" b="1" dirty="0" err="1">
                          <a:effectLst/>
                          <a:latin typeface="Calibri" pitchFamily="34" charset="0"/>
                        </a:rPr>
                        <a:t>OoPG</a:t>
                      </a:r>
                      <a:r>
                        <a:rPr lang="pt-BR" sz="1600" b="1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1600" b="1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1-Mayala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600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1500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2-Vacada Gisele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1050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3-Pretinha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550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4-Pretona/Negona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1300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5-Bezerra Malhada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1500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6-Holandesa(3 tetos)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Amostra Insuficiente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Amostra Insuficiente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7-Filha Amarela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650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8-Filha Vaca do Pé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Amostra Insuficiente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Amostra Insuficiente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9-Filha Novilha Parda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300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200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2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10-Filha da Holandesa  (nº 308)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200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-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1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Média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768,75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212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81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311040"/>
            <a:ext cx="8227800" cy="11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</a:rPr>
              <a:t>RESULTADOS</a:t>
            </a:r>
            <a:endParaRPr dirty="0"/>
          </a:p>
        </p:txBody>
      </p:sp>
      <p:sp>
        <p:nvSpPr>
          <p:cNvPr id="12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2" name="Imagem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4640" y="72000"/>
            <a:ext cx="1249920" cy="1294560"/>
          </a:xfrm>
          <a:prstGeom prst="rect">
            <a:avLst/>
          </a:prstGeom>
          <a:ln>
            <a:noFill/>
          </a:ln>
        </p:spPr>
      </p:pic>
      <p:pic>
        <p:nvPicPr>
          <p:cNvPr id="123" name="Imagem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360" y="87840"/>
            <a:ext cx="1995480" cy="919080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79512" y="1844825"/>
            <a:ext cx="87129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TABELA 2. Valores </a:t>
            </a:r>
            <a:r>
              <a:rPr lang="pt-BR" b="1" dirty="0">
                <a:latin typeface="Calibri" pitchFamily="34" charset="0"/>
              </a:rPr>
              <a:t>referentes à contagem de ovos por grama de fezes (OPG) para </a:t>
            </a:r>
            <a:r>
              <a:rPr lang="pt-BR" b="1" dirty="0" err="1">
                <a:latin typeface="Calibri" pitchFamily="34" charset="0"/>
              </a:rPr>
              <a:t>Estrongilídeos</a:t>
            </a:r>
            <a:r>
              <a:rPr lang="pt-BR" b="1" dirty="0">
                <a:latin typeface="Calibri" pitchFamily="34" charset="0"/>
              </a:rPr>
              <a:t> e contagem de oocistos por grama de fezes (</a:t>
            </a:r>
            <a:r>
              <a:rPr lang="pt-BR" b="1" dirty="0" err="1">
                <a:latin typeface="Calibri" pitchFamily="34" charset="0"/>
              </a:rPr>
              <a:t>OoPG</a:t>
            </a:r>
            <a:r>
              <a:rPr lang="pt-BR" b="1" dirty="0">
                <a:latin typeface="Calibri" pitchFamily="34" charset="0"/>
              </a:rPr>
              <a:t>) para </a:t>
            </a:r>
            <a:r>
              <a:rPr lang="pt-BR" b="1" dirty="0" smtClean="0">
                <a:latin typeface="Calibri" pitchFamily="34" charset="0"/>
              </a:rPr>
              <a:t>a propriedade B.</a:t>
            </a:r>
            <a:endParaRPr lang="pt-BR" b="1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01780"/>
              </p:ext>
            </p:extLst>
          </p:nvPr>
        </p:nvGraphicFramePr>
        <p:xfrm>
          <a:off x="189407" y="2636912"/>
          <a:ext cx="8712968" cy="38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411"/>
                <a:gridCol w="2902173"/>
                <a:gridCol w="3456384"/>
              </a:tblGrid>
              <a:tr h="63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Animais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effectLst/>
                          <a:latin typeface="Calibri" pitchFamily="34" charset="0"/>
                        </a:rPr>
                        <a:t>Estrongilídeos</a:t>
                      </a:r>
                      <a:r>
                        <a:rPr lang="pt-BR" sz="1600" dirty="0" smtClean="0">
                          <a:effectLst/>
                          <a:latin typeface="Calibri" pitchFamily="34" charset="0"/>
                        </a:rPr>
                        <a:t>(OPG</a:t>
                      </a: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Eimeria(OoPG)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11-Corintiano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12-47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200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13-Filha Pintada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250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14-Jersinha Doente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itchFamily="34" charset="0"/>
                        </a:rPr>
                        <a:t>Média</a:t>
                      </a:r>
                      <a:endParaRPr lang="pt-BR" sz="160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112,5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600" dirty="0"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0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16037</TotalTime>
  <Words>490</Words>
  <Application>Microsoft Macintosh PowerPoint</Application>
  <PresentationFormat>On-screen Show (4:3)</PresentationFormat>
  <Paragraphs>120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MacBook</cp:lastModifiedBy>
  <cp:revision>52</cp:revision>
  <dcterms:modified xsi:type="dcterms:W3CDTF">2015-10-14T12:25:52Z</dcterms:modified>
</cp:coreProperties>
</file>