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6" r:id="rId5"/>
    <p:sldId id="258" r:id="rId6"/>
    <p:sldId id="264" r:id="rId7"/>
    <p:sldId id="265" r:id="rId8"/>
    <p:sldId id="267" r:id="rId9"/>
    <p:sldId id="259" r:id="rId10"/>
    <p:sldId id="260" r:id="rId11"/>
    <p:sldId id="262" r:id="rId12"/>
    <p:sldId id="270" r:id="rId13"/>
    <p:sldId id="261" r:id="rId14"/>
    <p:sldId id="271" r:id="rId15"/>
    <p:sldId id="263" r:id="rId16"/>
    <p:sldId id="275" r:id="rId17"/>
    <p:sldId id="276" r:id="rId18"/>
    <p:sldId id="268" r:id="rId19"/>
    <p:sldId id="274" r:id="rId20"/>
    <p:sldId id="272" r:id="rId21"/>
    <p:sldId id="27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6CAE3-5C2C-4944-90DF-CB090B91337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979C096-0996-481A-A223-7E3B8B034B30}">
      <dgm:prSet phldrT="[Texto]" custT="1"/>
      <dgm:spPr/>
      <dgm:t>
        <a:bodyPr/>
        <a:lstStyle/>
        <a:p>
          <a:r>
            <a:rPr lang="pt-BR" sz="3200" dirty="0" smtClean="0"/>
            <a:t>Sul</a:t>
          </a:r>
          <a:endParaRPr lang="pt-BR" sz="3200" dirty="0"/>
        </a:p>
      </dgm:t>
    </dgm:pt>
    <dgm:pt modelId="{679DFAC2-CEE8-4C96-99E7-5C3DB0F5BB52}" type="parTrans" cxnId="{094C7CC9-9F27-4003-881B-68D1038971D6}">
      <dgm:prSet/>
      <dgm:spPr/>
      <dgm:t>
        <a:bodyPr/>
        <a:lstStyle/>
        <a:p>
          <a:endParaRPr lang="pt-BR" sz="2000"/>
        </a:p>
      </dgm:t>
    </dgm:pt>
    <dgm:pt modelId="{9D425288-1726-4570-9C5A-6CABF15F8FE2}" type="sibTrans" cxnId="{094C7CC9-9F27-4003-881B-68D1038971D6}">
      <dgm:prSet/>
      <dgm:spPr/>
      <dgm:t>
        <a:bodyPr/>
        <a:lstStyle/>
        <a:p>
          <a:endParaRPr lang="pt-BR" sz="2000"/>
        </a:p>
      </dgm:t>
    </dgm:pt>
    <dgm:pt modelId="{D94C0704-7F7B-4696-89D7-32FFD711EBDB}">
      <dgm:prSet phldrT="[Texto]" custT="1"/>
      <dgm:spPr>
        <a:solidFill>
          <a:schemeClr val="lt1">
            <a:hueOff val="0"/>
            <a:satOff val="0"/>
            <a:lumOff val="0"/>
            <a:alpha val="38000"/>
          </a:schemeClr>
        </a:solidFill>
      </dgm:spPr>
      <dgm:t>
        <a:bodyPr/>
        <a:lstStyle/>
        <a:p>
          <a:r>
            <a:rPr lang="pt-BR" sz="1800" b="1" dirty="0" smtClean="0"/>
            <a:t>1) União das Associações Comunitárias do Interior de Canguçu, no RS – 1997</a:t>
          </a:r>
        </a:p>
        <a:p>
          <a:r>
            <a:rPr lang="pt-BR" sz="1800" b="1" dirty="0" smtClean="0"/>
            <a:t>2)</a:t>
          </a:r>
          <a:r>
            <a:rPr lang="pt-BR" sz="1800" b="1" dirty="0" err="1" smtClean="0"/>
            <a:t>Bionatur</a:t>
          </a:r>
          <a:r>
            <a:rPr lang="pt-BR" sz="1800" b="1" dirty="0" smtClean="0"/>
            <a:t>, RS</a:t>
          </a:r>
        </a:p>
        <a:p>
          <a:r>
            <a:rPr lang="pt-BR" sz="1800" b="1" dirty="0" smtClean="0"/>
            <a:t>3) MPA, SC, 1996</a:t>
          </a:r>
        </a:p>
        <a:p>
          <a:r>
            <a:rPr lang="pt-BR" sz="1800" b="1" dirty="0" smtClean="0"/>
            <a:t>4) ASPTA, PR, 1994</a:t>
          </a:r>
          <a:endParaRPr lang="pt-BR" sz="1800" b="1" dirty="0"/>
        </a:p>
      </dgm:t>
    </dgm:pt>
    <dgm:pt modelId="{E3B391EB-4CCE-438C-8584-0C2D911288F8}" type="parTrans" cxnId="{32823BD7-4E70-484C-884D-D2814EA422A6}">
      <dgm:prSet/>
      <dgm:spPr/>
      <dgm:t>
        <a:bodyPr/>
        <a:lstStyle/>
        <a:p>
          <a:endParaRPr lang="pt-BR" sz="2000"/>
        </a:p>
      </dgm:t>
    </dgm:pt>
    <dgm:pt modelId="{EAED3DD7-210E-4F44-8ED9-FDCB676FABCB}" type="sibTrans" cxnId="{32823BD7-4E70-484C-884D-D2814EA422A6}">
      <dgm:prSet/>
      <dgm:spPr/>
      <dgm:t>
        <a:bodyPr/>
        <a:lstStyle/>
        <a:p>
          <a:endParaRPr lang="pt-BR" sz="2000"/>
        </a:p>
      </dgm:t>
    </dgm:pt>
    <dgm:pt modelId="{04A34FCB-4D04-452D-9271-305B1EB916BB}">
      <dgm:prSet phldrT="[Texto]" custT="1"/>
      <dgm:spPr/>
      <dgm:t>
        <a:bodyPr/>
        <a:lstStyle/>
        <a:p>
          <a:r>
            <a:rPr lang="pt-BR" sz="3200" dirty="0" smtClean="0"/>
            <a:t>Sudeste</a:t>
          </a:r>
          <a:endParaRPr lang="pt-BR" sz="3200" dirty="0"/>
        </a:p>
      </dgm:t>
    </dgm:pt>
    <dgm:pt modelId="{B89BBFED-F8F0-4529-9127-8E493F1376EE}" type="parTrans" cxnId="{90AD2EFE-6DBC-45F9-83AB-87666F0D1BE1}">
      <dgm:prSet/>
      <dgm:spPr/>
      <dgm:t>
        <a:bodyPr/>
        <a:lstStyle/>
        <a:p>
          <a:endParaRPr lang="pt-BR" sz="2000"/>
        </a:p>
      </dgm:t>
    </dgm:pt>
    <dgm:pt modelId="{7B0C371F-0D8D-499D-A434-51E501EE5C00}" type="sibTrans" cxnId="{90AD2EFE-6DBC-45F9-83AB-87666F0D1BE1}">
      <dgm:prSet/>
      <dgm:spPr/>
      <dgm:t>
        <a:bodyPr/>
        <a:lstStyle/>
        <a:p>
          <a:endParaRPr lang="pt-BR" sz="2000"/>
        </a:p>
      </dgm:t>
    </dgm:pt>
    <dgm:pt modelId="{B1116053-18AE-4DF8-85D8-BF5A0AFCB22D}">
      <dgm:prSet phldrT="[Texto]" custT="1"/>
      <dgm:spPr>
        <a:solidFill>
          <a:schemeClr val="lt1">
            <a:hueOff val="0"/>
            <a:satOff val="0"/>
            <a:lumOff val="0"/>
            <a:alpha val="38000"/>
          </a:schemeClr>
        </a:solidFill>
      </dgm:spPr>
      <dgm:t>
        <a:bodyPr/>
        <a:lstStyle/>
        <a:p>
          <a:r>
            <a:rPr lang="pt-BR" sz="1800" b="1" dirty="0" smtClean="0"/>
            <a:t>1) ISA, SP</a:t>
          </a:r>
        </a:p>
        <a:p>
          <a:r>
            <a:rPr lang="pt-BR" sz="1800" b="1" dirty="0" smtClean="0"/>
            <a:t>2) Associação </a:t>
          </a:r>
          <a:r>
            <a:rPr lang="pt-BR" sz="1800" b="1" dirty="0" err="1" smtClean="0"/>
            <a:t>SerrAcima</a:t>
          </a:r>
          <a:r>
            <a:rPr lang="pt-BR" sz="1800" b="1" dirty="0" smtClean="0"/>
            <a:t>, SP, 2009</a:t>
          </a:r>
        </a:p>
      </dgm:t>
    </dgm:pt>
    <dgm:pt modelId="{D7A8B1FA-83C9-4ECB-A27B-B227E59AB7A4}" type="parTrans" cxnId="{6C523003-E986-4A63-8F57-69A531919901}">
      <dgm:prSet/>
      <dgm:spPr/>
      <dgm:t>
        <a:bodyPr/>
        <a:lstStyle/>
        <a:p>
          <a:endParaRPr lang="pt-BR" sz="2000"/>
        </a:p>
      </dgm:t>
    </dgm:pt>
    <dgm:pt modelId="{E35CA462-EB64-47AA-828B-AD93322A45E2}" type="sibTrans" cxnId="{6C523003-E986-4A63-8F57-69A531919901}">
      <dgm:prSet/>
      <dgm:spPr/>
      <dgm:t>
        <a:bodyPr/>
        <a:lstStyle/>
        <a:p>
          <a:endParaRPr lang="pt-BR" sz="2000"/>
        </a:p>
      </dgm:t>
    </dgm:pt>
    <dgm:pt modelId="{BB29A703-6E1B-4B5F-943D-A30AE2A587E0}">
      <dgm:prSet phldrT="[Texto]" custT="1"/>
      <dgm:spPr/>
      <dgm:t>
        <a:bodyPr/>
        <a:lstStyle/>
        <a:p>
          <a:r>
            <a:rPr lang="pt-BR" sz="3200" dirty="0" smtClean="0"/>
            <a:t>Nordeste</a:t>
          </a:r>
          <a:endParaRPr lang="pt-BR" sz="3200" dirty="0"/>
        </a:p>
      </dgm:t>
    </dgm:pt>
    <dgm:pt modelId="{47AC3446-474C-4F54-A92D-2D2EBC59035E}" type="parTrans" cxnId="{96770A86-1DDA-4154-A563-D93590CB0F3B}">
      <dgm:prSet/>
      <dgm:spPr/>
      <dgm:t>
        <a:bodyPr/>
        <a:lstStyle/>
        <a:p>
          <a:endParaRPr lang="pt-BR" sz="2000"/>
        </a:p>
      </dgm:t>
    </dgm:pt>
    <dgm:pt modelId="{686C92DE-3D97-4A48-B1FE-ED98F85AF22B}" type="sibTrans" cxnId="{96770A86-1DDA-4154-A563-D93590CB0F3B}">
      <dgm:prSet/>
      <dgm:spPr/>
      <dgm:t>
        <a:bodyPr/>
        <a:lstStyle/>
        <a:p>
          <a:endParaRPr lang="pt-BR" sz="2000"/>
        </a:p>
      </dgm:t>
    </dgm:pt>
    <dgm:pt modelId="{C0D6A455-F3C9-4B66-BEF2-4FF25AE3E5C7}">
      <dgm:prSet phldrT="[Texto]" custT="1"/>
      <dgm:spPr>
        <a:solidFill>
          <a:schemeClr val="lt1">
            <a:hueOff val="0"/>
            <a:satOff val="0"/>
            <a:lumOff val="0"/>
            <a:alpha val="38000"/>
          </a:schemeClr>
        </a:solidFill>
      </dgm:spPr>
      <dgm:t>
        <a:bodyPr/>
        <a:lstStyle/>
        <a:p>
          <a:r>
            <a:rPr lang="pt-BR" sz="1800" b="1" dirty="0" smtClean="0"/>
            <a:t>1) Cooperativa de Pequenos Produtores Agrícolas dos Bancos Comunitários</a:t>
          </a:r>
          <a:endParaRPr lang="pt-BR" sz="1800" b="1" dirty="0"/>
        </a:p>
      </dgm:t>
    </dgm:pt>
    <dgm:pt modelId="{F4D7ACAE-67C6-4941-BB87-852BFFD8810F}" type="parTrans" cxnId="{9A86B409-030E-40A2-BF78-BA95BE7E0FB8}">
      <dgm:prSet/>
      <dgm:spPr/>
      <dgm:t>
        <a:bodyPr/>
        <a:lstStyle/>
        <a:p>
          <a:endParaRPr lang="pt-BR" sz="2000"/>
        </a:p>
      </dgm:t>
    </dgm:pt>
    <dgm:pt modelId="{3C5D8F8D-E079-40E6-A3AF-A1182CFEB346}" type="sibTrans" cxnId="{9A86B409-030E-40A2-BF78-BA95BE7E0FB8}">
      <dgm:prSet/>
      <dgm:spPr/>
      <dgm:t>
        <a:bodyPr/>
        <a:lstStyle/>
        <a:p>
          <a:endParaRPr lang="pt-BR" sz="2000"/>
        </a:p>
      </dgm:t>
    </dgm:pt>
    <dgm:pt modelId="{BB781427-27E5-4DCC-B640-70628F2550A3}">
      <dgm:prSet custT="1"/>
      <dgm:spPr>
        <a:solidFill>
          <a:schemeClr val="lt1">
            <a:hueOff val="0"/>
            <a:satOff val="0"/>
            <a:lumOff val="0"/>
            <a:alpha val="38000"/>
          </a:schemeClr>
        </a:solidFill>
      </dgm:spPr>
      <dgm:t>
        <a:bodyPr/>
        <a:lstStyle/>
        <a:p>
          <a:endParaRPr lang="pt-BR" sz="1400" dirty="0"/>
        </a:p>
      </dgm:t>
    </dgm:pt>
    <dgm:pt modelId="{FE402465-B50B-4A82-83DF-2691A9B69514}" type="parTrans" cxnId="{DF276C3E-F90B-465D-B7F5-00D254750F0A}">
      <dgm:prSet/>
      <dgm:spPr/>
      <dgm:t>
        <a:bodyPr/>
        <a:lstStyle/>
        <a:p>
          <a:endParaRPr lang="pt-BR" sz="2000"/>
        </a:p>
      </dgm:t>
    </dgm:pt>
    <dgm:pt modelId="{1EADE8F9-90C9-4750-B4DA-FB2474E09B48}" type="sibTrans" cxnId="{DF276C3E-F90B-465D-B7F5-00D254750F0A}">
      <dgm:prSet/>
      <dgm:spPr/>
      <dgm:t>
        <a:bodyPr/>
        <a:lstStyle/>
        <a:p>
          <a:endParaRPr lang="pt-BR" sz="2000"/>
        </a:p>
      </dgm:t>
    </dgm:pt>
    <dgm:pt modelId="{6FB38534-5434-4A8A-BC71-1555BC06EE65}">
      <dgm:prSet custT="1"/>
      <dgm:spPr>
        <a:solidFill>
          <a:schemeClr val="lt1">
            <a:hueOff val="0"/>
            <a:satOff val="0"/>
            <a:lumOff val="0"/>
            <a:alpha val="38000"/>
          </a:schemeClr>
        </a:solidFill>
      </dgm:spPr>
      <dgm:t>
        <a:bodyPr/>
        <a:lstStyle/>
        <a:p>
          <a:r>
            <a:rPr lang="pt-BR" sz="1800" b="1" dirty="0" smtClean="0"/>
            <a:t>de Sementes – Alagoas, 1996</a:t>
          </a:r>
        </a:p>
        <a:p>
          <a:r>
            <a:rPr lang="pt-BR" sz="1800" b="1" dirty="0" smtClean="0"/>
            <a:t>2) ASA, 2008</a:t>
          </a:r>
        </a:p>
        <a:p>
          <a:r>
            <a:rPr lang="pt-BR" sz="1800" b="1" dirty="0" smtClean="0"/>
            <a:t>3)</a:t>
          </a:r>
          <a:r>
            <a:rPr lang="pt-BR" sz="1800" b="1" i="0" dirty="0" smtClean="0"/>
            <a:t>Hoje, na Paraíba, existem aproximadamente 220 BSC</a:t>
          </a:r>
          <a:endParaRPr lang="pt-BR" sz="1800" b="1" dirty="0" smtClean="0"/>
        </a:p>
      </dgm:t>
    </dgm:pt>
    <dgm:pt modelId="{DAC6DD28-FB56-4D0A-8175-B0C015FDB7B0}" type="parTrans" cxnId="{6A3D03F2-9F05-491F-802D-445730D669E6}">
      <dgm:prSet/>
      <dgm:spPr/>
      <dgm:t>
        <a:bodyPr/>
        <a:lstStyle/>
        <a:p>
          <a:endParaRPr lang="pt-BR" sz="2000"/>
        </a:p>
      </dgm:t>
    </dgm:pt>
    <dgm:pt modelId="{64DB3D4C-4F15-4348-ABD2-A4347D35AAD2}" type="sibTrans" cxnId="{6A3D03F2-9F05-491F-802D-445730D669E6}">
      <dgm:prSet/>
      <dgm:spPr/>
      <dgm:t>
        <a:bodyPr/>
        <a:lstStyle/>
        <a:p>
          <a:endParaRPr lang="pt-BR" sz="2000"/>
        </a:p>
      </dgm:t>
    </dgm:pt>
    <dgm:pt modelId="{2D1FB54B-5A4A-47AD-B8AD-244DA63C4375}" type="pres">
      <dgm:prSet presAssocID="{E246CAE3-5C2C-4944-90DF-CB090B91337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8BBA4ED0-EB57-4777-BC60-DC5B198D9D7A}" type="pres">
      <dgm:prSet presAssocID="{D979C096-0996-481A-A223-7E3B8B034B30}" presName="parenttextcomposite" presStyleCnt="0"/>
      <dgm:spPr/>
    </dgm:pt>
    <dgm:pt modelId="{37503EB4-9DF3-4342-9A95-EB73A323F958}" type="pres">
      <dgm:prSet presAssocID="{D979C096-0996-481A-A223-7E3B8B034B3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855F0D-1A06-430D-9BDD-48ABCAB56DB0}" type="pres">
      <dgm:prSet presAssocID="{D979C096-0996-481A-A223-7E3B8B034B30}" presName="composite" presStyleCnt="0"/>
      <dgm:spPr/>
    </dgm:pt>
    <dgm:pt modelId="{EB6ACA37-6FB6-4A09-97B5-611806DB2D6C}" type="pres">
      <dgm:prSet presAssocID="{D979C096-0996-481A-A223-7E3B8B034B30}" presName="chevron1" presStyleLbl="alignNode1" presStyleIdx="0" presStyleCnt="21"/>
      <dgm:spPr/>
    </dgm:pt>
    <dgm:pt modelId="{9EFC9F19-9605-4139-9A9C-61585E8625EA}" type="pres">
      <dgm:prSet presAssocID="{D979C096-0996-481A-A223-7E3B8B034B30}" presName="chevron2" presStyleLbl="alignNode1" presStyleIdx="1" presStyleCnt="21"/>
      <dgm:spPr/>
    </dgm:pt>
    <dgm:pt modelId="{714AF6A3-25A5-4752-9D51-F38C61C5E7C9}" type="pres">
      <dgm:prSet presAssocID="{D979C096-0996-481A-A223-7E3B8B034B30}" presName="chevron3" presStyleLbl="alignNode1" presStyleIdx="2" presStyleCnt="21"/>
      <dgm:spPr/>
    </dgm:pt>
    <dgm:pt modelId="{D7AD201A-80C0-47EA-963B-78035D4DAC19}" type="pres">
      <dgm:prSet presAssocID="{D979C096-0996-481A-A223-7E3B8B034B30}" presName="chevron4" presStyleLbl="alignNode1" presStyleIdx="3" presStyleCnt="21"/>
      <dgm:spPr/>
    </dgm:pt>
    <dgm:pt modelId="{18379C01-E5CD-4818-8FE1-99EC4DDEC3EE}" type="pres">
      <dgm:prSet presAssocID="{D979C096-0996-481A-A223-7E3B8B034B30}" presName="chevron5" presStyleLbl="alignNode1" presStyleIdx="4" presStyleCnt="21"/>
      <dgm:spPr/>
    </dgm:pt>
    <dgm:pt modelId="{AD2A375C-CA54-4203-9529-133DBF6F7F82}" type="pres">
      <dgm:prSet presAssocID="{D979C096-0996-481A-A223-7E3B8B034B30}" presName="chevron6" presStyleLbl="alignNode1" presStyleIdx="5" presStyleCnt="21"/>
      <dgm:spPr/>
    </dgm:pt>
    <dgm:pt modelId="{EF924A03-C9F0-42B9-AABB-DF8FB70CDE56}" type="pres">
      <dgm:prSet presAssocID="{D979C096-0996-481A-A223-7E3B8B034B30}" presName="chevron7" presStyleLbl="alignNode1" presStyleIdx="6" presStyleCnt="21"/>
      <dgm:spPr/>
    </dgm:pt>
    <dgm:pt modelId="{F3A79F01-DAB0-4D2E-B064-BF10E8157F2C}" type="pres">
      <dgm:prSet presAssocID="{D979C096-0996-481A-A223-7E3B8B034B3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84EEFC-6C39-4743-B567-C6278DA081F3}" type="pres">
      <dgm:prSet presAssocID="{9D425288-1726-4570-9C5A-6CABF15F8FE2}" presName="sibTrans" presStyleCnt="0"/>
      <dgm:spPr/>
    </dgm:pt>
    <dgm:pt modelId="{A0DA8856-0C03-464A-B49C-B13349A7732D}" type="pres">
      <dgm:prSet presAssocID="{04A34FCB-4D04-452D-9271-305B1EB916BB}" presName="parenttextcomposite" presStyleCnt="0"/>
      <dgm:spPr/>
    </dgm:pt>
    <dgm:pt modelId="{7304C9AC-0FF4-44CA-A82B-5850267B160F}" type="pres">
      <dgm:prSet presAssocID="{04A34FCB-4D04-452D-9271-305B1EB916B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B091D6-12FF-4BC5-9AF4-E5AEAD22057B}" type="pres">
      <dgm:prSet presAssocID="{04A34FCB-4D04-452D-9271-305B1EB916BB}" presName="composite" presStyleCnt="0"/>
      <dgm:spPr/>
    </dgm:pt>
    <dgm:pt modelId="{379F33B0-0C33-4656-9975-FECCBD02491C}" type="pres">
      <dgm:prSet presAssocID="{04A34FCB-4D04-452D-9271-305B1EB916BB}" presName="chevron1" presStyleLbl="alignNode1" presStyleIdx="7" presStyleCnt="21"/>
      <dgm:spPr/>
    </dgm:pt>
    <dgm:pt modelId="{755E8970-266B-4884-AD21-3BDFF61B06E2}" type="pres">
      <dgm:prSet presAssocID="{04A34FCB-4D04-452D-9271-305B1EB916BB}" presName="chevron2" presStyleLbl="alignNode1" presStyleIdx="8" presStyleCnt="21"/>
      <dgm:spPr/>
    </dgm:pt>
    <dgm:pt modelId="{015F695E-BC9D-46BD-93B5-19EB716B944D}" type="pres">
      <dgm:prSet presAssocID="{04A34FCB-4D04-452D-9271-305B1EB916BB}" presName="chevron3" presStyleLbl="alignNode1" presStyleIdx="9" presStyleCnt="21"/>
      <dgm:spPr/>
    </dgm:pt>
    <dgm:pt modelId="{0C29F608-65B5-4794-956A-F53A2C368E8D}" type="pres">
      <dgm:prSet presAssocID="{04A34FCB-4D04-452D-9271-305B1EB916BB}" presName="chevron4" presStyleLbl="alignNode1" presStyleIdx="10" presStyleCnt="21"/>
      <dgm:spPr/>
    </dgm:pt>
    <dgm:pt modelId="{77C4C79C-8E50-479A-95A9-B26C855B2F63}" type="pres">
      <dgm:prSet presAssocID="{04A34FCB-4D04-452D-9271-305B1EB916BB}" presName="chevron5" presStyleLbl="alignNode1" presStyleIdx="11" presStyleCnt="21"/>
      <dgm:spPr/>
    </dgm:pt>
    <dgm:pt modelId="{88863344-D93C-4087-9B20-B3D1824AC7AD}" type="pres">
      <dgm:prSet presAssocID="{04A34FCB-4D04-452D-9271-305B1EB916BB}" presName="chevron6" presStyleLbl="alignNode1" presStyleIdx="12" presStyleCnt="21"/>
      <dgm:spPr/>
    </dgm:pt>
    <dgm:pt modelId="{BA85A535-BBF6-4015-A64C-45104534996A}" type="pres">
      <dgm:prSet presAssocID="{04A34FCB-4D04-452D-9271-305B1EB916BB}" presName="chevron7" presStyleLbl="alignNode1" presStyleIdx="13" presStyleCnt="21"/>
      <dgm:spPr/>
    </dgm:pt>
    <dgm:pt modelId="{ADE5B1C7-FC3A-42A5-9488-6F938CF11B51}" type="pres">
      <dgm:prSet presAssocID="{04A34FCB-4D04-452D-9271-305B1EB916BB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4B7CFD-F01D-458A-B980-8AF7A4029AB8}" type="pres">
      <dgm:prSet presAssocID="{7B0C371F-0D8D-499D-A434-51E501EE5C00}" presName="sibTrans" presStyleCnt="0"/>
      <dgm:spPr/>
    </dgm:pt>
    <dgm:pt modelId="{D154D354-E203-4F6A-AA92-BF9715CF76F5}" type="pres">
      <dgm:prSet presAssocID="{BB29A703-6E1B-4B5F-943D-A30AE2A587E0}" presName="parenttextcomposite" presStyleCnt="0"/>
      <dgm:spPr/>
    </dgm:pt>
    <dgm:pt modelId="{00C8F27F-9BE7-45A3-8653-B13D8F93276A}" type="pres">
      <dgm:prSet presAssocID="{BB29A703-6E1B-4B5F-943D-A30AE2A587E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ED3378-6734-42D7-B323-F625B6C7D9FD}" type="pres">
      <dgm:prSet presAssocID="{BB29A703-6E1B-4B5F-943D-A30AE2A587E0}" presName="composite" presStyleCnt="0"/>
      <dgm:spPr/>
    </dgm:pt>
    <dgm:pt modelId="{F94A5412-B558-48D6-B549-8C2761CD946F}" type="pres">
      <dgm:prSet presAssocID="{BB29A703-6E1B-4B5F-943D-A30AE2A587E0}" presName="chevron1" presStyleLbl="alignNode1" presStyleIdx="14" presStyleCnt="21"/>
      <dgm:spPr/>
    </dgm:pt>
    <dgm:pt modelId="{21B815BB-062A-4103-B5F9-8B9FBD15342E}" type="pres">
      <dgm:prSet presAssocID="{BB29A703-6E1B-4B5F-943D-A30AE2A587E0}" presName="chevron2" presStyleLbl="alignNode1" presStyleIdx="15" presStyleCnt="21"/>
      <dgm:spPr/>
    </dgm:pt>
    <dgm:pt modelId="{C02F4B57-DD39-42FF-A9EF-E1A6BA804A34}" type="pres">
      <dgm:prSet presAssocID="{BB29A703-6E1B-4B5F-943D-A30AE2A587E0}" presName="chevron3" presStyleLbl="alignNode1" presStyleIdx="16" presStyleCnt="21"/>
      <dgm:spPr/>
    </dgm:pt>
    <dgm:pt modelId="{C02328E3-D070-4DC0-B1B9-A9BF2F46308F}" type="pres">
      <dgm:prSet presAssocID="{BB29A703-6E1B-4B5F-943D-A30AE2A587E0}" presName="chevron4" presStyleLbl="alignNode1" presStyleIdx="17" presStyleCnt="21"/>
      <dgm:spPr/>
    </dgm:pt>
    <dgm:pt modelId="{A3BAA291-3B82-48DB-A176-FEE44494EB90}" type="pres">
      <dgm:prSet presAssocID="{BB29A703-6E1B-4B5F-943D-A30AE2A587E0}" presName="chevron5" presStyleLbl="alignNode1" presStyleIdx="18" presStyleCnt="21"/>
      <dgm:spPr/>
    </dgm:pt>
    <dgm:pt modelId="{C3BFFD97-B327-432F-A40E-4AF171E44C42}" type="pres">
      <dgm:prSet presAssocID="{BB29A703-6E1B-4B5F-943D-A30AE2A587E0}" presName="chevron6" presStyleLbl="alignNode1" presStyleIdx="19" presStyleCnt="21"/>
      <dgm:spPr/>
    </dgm:pt>
    <dgm:pt modelId="{4CCC91A5-5AEC-452B-B4A9-AB8B5C6AD0DE}" type="pres">
      <dgm:prSet presAssocID="{BB29A703-6E1B-4B5F-943D-A30AE2A587E0}" presName="chevron7" presStyleLbl="alignNode1" presStyleIdx="20" presStyleCnt="21"/>
      <dgm:spPr/>
    </dgm:pt>
    <dgm:pt modelId="{CF2FA62F-4A39-4D86-B9DF-2E246F4F4E6E}" type="pres">
      <dgm:prSet presAssocID="{BB29A703-6E1B-4B5F-943D-A30AE2A587E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4C7CC9-9F27-4003-881B-68D1038971D6}" srcId="{E246CAE3-5C2C-4944-90DF-CB090B91337E}" destId="{D979C096-0996-481A-A223-7E3B8B034B30}" srcOrd="0" destOrd="0" parTransId="{679DFAC2-CEE8-4C96-99E7-5C3DB0F5BB52}" sibTransId="{9D425288-1726-4570-9C5A-6CABF15F8FE2}"/>
    <dgm:cxn modelId="{B5EA0180-5BEF-46DB-A8B9-AE7D4B6EF105}" type="presOf" srcId="{04A34FCB-4D04-452D-9271-305B1EB916BB}" destId="{7304C9AC-0FF4-44CA-A82B-5850267B160F}" srcOrd="0" destOrd="0" presId="urn:microsoft.com/office/officeart/2008/layout/VerticalAccentList"/>
    <dgm:cxn modelId="{32823BD7-4E70-484C-884D-D2814EA422A6}" srcId="{D979C096-0996-481A-A223-7E3B8B034B30}" destId="{D94C0704-7F7B-4696-89D7-32FFD711EBDB}" srcOrd="0" destOrd="0" parTransId="{E3B391EB-4CCE-438C-8584-0C2D911288F8}" sibTransId="{EAED3DD7-210E-4F44-8ED9-FDCB676FABCB}"/>
    <dgm:cxn modelId="{6C523003-E986-4A63-8F57-69A531919901}" srcId="{04A34FCB-4D04-452D-9271-305B1EB916BB}" destId="{B1116053-18AE-4DF8-85D8-BF5A0AFCB22D}" srcOrd="0" destOrd="0" parTransId="{D7A8B1FA-83C9-4ECB-A27B-B227E59AB7A4}" sibTransId="{E35CA462-EB64-47AA-828B-AD93322A45E2}"/>
    <dgm:cxn modelId="{5305C676-E0B8-4FB8-887C-B28DD427F73E}" type="presOf" srcId="{C0D6A455-F3C9-4B66-BEF2-4FF25AE3E5C7}" destId="{CF2FA62F-4A39-4D86-B9DF-2E246F4F4E6E}" srcOrd="0" destOrd="0" presId="urn:microsoft.com/office/officeart/2008/layout/VerticalAccentList"/>
    <dgm:cxn modelId="{90AD2EFE-6DBC-45F9-83AB-87666F0D1BE1}" srcId="{E246CAE3-5C2C-4944-90DF-CB090B91337E}" destId="{04A34FCB-4D04-452D-9271-305B1EB916BB}" srcOrd="1" destOrd="0" parTransId="{B89BBFED-F8F0-4529-9127-8E493F1376EE}" sibTransId="{7B0C371F-0D8D-499D-A434-51E501EE5C00}"/>
    <dgm:cxn modelId="{96770A86-1DDA-4154-A563-D93590CB0F3B}" srcId="{E246CAE3-5C2C-4944-90DF-CB090B91337E}" destId="{BB29A703-6E1B-4B5F-943D-A30AE2A587E0}" srcOrd="2" destOrd="0" parTransId="{47AC3446-474C-4F54-A92D-2D2EBC59035E}" sibTransId="{686C92DE-3D97-4A48-B1FE-ED98F85AF22B}"/>
    <dgm:cxn modelId="{9A86B409-030E-40A2-BF78-BA95BE7E0FB8}" srcId="{BB29A703-6E1B-4B5F-943D-A30AE2A587E0}" destId="{C0D6A455-F3C9-4B66-BEF2-4FF25AE3E5C7}" srcOrd="0" destOrd="0" parTransId="{F4D7ACAE-67C6-4941-BB87-852BFFD8810F}" sibTransId="{3C5D8F8D-E079-40E6-A3AF-A1182CFEB346}"/>
    <dgm:cxn modelId="{DF276C3E-F90B-465D-B7F5-00D254750F0A}" srcId="{BB29A703-6E1B-4B5F-943D-A30AE2A587E0}" destId="{BB781427-27E5-4DCC-B640-70628F2550A3}" srcOrd="2" destOrd="0" parTransId="{FE402465-B50B-4A82-83DF-2691A9B69514}" sibTransId="{1EADE8F9-90C9-4750-B4DA-FB2474E09B48}"/>
    <dgm:cxn modelId="{07E77DF4-D2DD-4445-B888-C65EFBAEA9D9}" type="presOf" srcId="{B1116053-18AE-4DF8-85D8-BF5A0AFCB22D}" destId="{ADE5B1C7-FC3A-42A5-9488-6F938CF11B51}" srcOrd="0" destOrd="0" presId="urn:microsoft.com/office/officeart/2008/layout/VerticalAccentList"/>
    <dgm:cxn modelId="{53EAB613-CB7A-42C6-B6D1-7DA02DB024FE}" type="presOf" srcId="{E246CAE3-5C2C-4944-90DF-CB090B91337E}" destId="{2D1FB54B-5A4A-47AD-B8AD-244DA63C4375}" srcOrd="0" destOrd="0" presId="urn:microsoft.com/office/officeart/2008/layout/VerticalAccentList"/>
    <dgm:cxn modelId="{C05A4313-7AA6-4B5A-A956-8938CEE29189}" type="presOf" srcId="{BB29A703-6E1B-4B5F-943D-A30AE2A587E0}" destId="{00C8F27F-9BE7-45A3-8653-B13D8F93276A}" srcOrd="0" destOrd="0" presId="urn:microsoft.com/office/officeart/2008/layout/VerticalAccentList"/>
    <dgm:cxn modelId="{FF8A5316-5090-41A7-91D7-B0261067641C}" type="presOf" srcId="{BB781427-27E5-4DCC-B640-70628F2550A3}" destId="{CF2FA62F-4A39-4D86-B9DF-2E246F4F4E6E}" srcOrd="0" destOrd="2" presId="urn:microsoft.com/office/officeart/2008/layout/VerticalAccentList"/>
    <dgm:cxn modelId="{6A3D03F2-9F05-491F-802D-445730D669E6}" srcId="{BB29A703-6E1B-4B5F-943D-A30AE2A587E0}" destId="{6FB38534-5434-4A8A-BC71-1555BC06EE65}" srcOrd="1" destOrd="0" parTransId="{DAC6DD28-FB56-4D0A-8175-B0C015FDB7B0}" sibTransId="{64DB3D4C-4F15-4348-ABD2-A4347D35AAD2}"/>
    <dgm:cxn modelId="{C110ED92-7B77-4F69-A697-A7F616524A49}" type="presOf" srcId="{D94C0704-7F7B-4696-89D7-32FFD711EBDB}" destId="{F3A79F01-DAB0-4D2E-B064-BF10E8157F2C}" srcOrd="0" destOrd="0" presId="urn:microsoft.com/office/officeart/2008/layout/VerticalAccentList"/>
    <dgm:cxn modelId="{20812AE3-9083-4D1B-9AAF-9A34E1F0914B}" type="presOf" srcId="{D979C096-0996-481A-A223-7E3B8B034B30}" destId="{37503EB4-9DF3-4342-9A95-EB73A323F958}" srcOrd="0" destOrd="0" presId="urn:microsoft.com/office/officeart/2008/layout/VerticalAccentList"/>
    <dgm:cxn modelId="{B0928FC9-AD6F-430B-BE6F-C26B8EE05FA4}" type="presOf" srcId="{6FB38534-5434-4A8A-BC71-1555BC06EE65}" destId="{CF2FA62F-4A39-4D86-B9DF-2E246F4F4E6E}" srcOrd="0" destOrd="1" presId="urn:microsoft.com/office/officeart/2008/layout/VerticalAccentList"/>
    <dgm:cxn modelId="{214798E2-2B46-4B9A-9888-93FAF5FEF8EA}" type="presParOf" srcId="{2D1FB54B-5A4A-47AD-B8AD-244DA63C4375}" destId="{8BBA4ED0-EB57-4777-BC60-DC5B198D9D7A}" srcOrd="0" destOrd="0" presId="urn:microsoft.com/office/officeart/2008/layout/VerticalAccentList"/>
    <dgm:cxn modelId="{EA1F41F1-9A18-4A86-BFA1-CADAD0397AED}" type="presParOf" srcId="{8BBA4ED0-EB57-4777-BC60-DC5B198D9D7A}" destId="{37503EB4-9DF3-4342-9A95-EB73A323F958}" srcOrd="0" destOrd="0" presId="urn:microsoft.com/office/officeart/2008/layout/VerticalAccentList"/>
    <dgm:cxn modelId="{553749B7-51C0-4EF5-9EAA-D802D2E81380}" type="presParOf" srcId="{2D1FB54B-5A4A-47AD-B8AD-244DA63C4375}" destId="{23855F0D-1A06-430D-9BDD-48ABCAB56DB0}" srcOrd="1" destOrd="0" presId="urn:microsoft.com/office/officeart/2008/layout/VerticalAccentList"/>
    <dgm:cxn modelId="{F1826F08-A4EC-454B-98A3-32A5406E272F}" type="presParOf" srcId="{23855F0D-1A06-430D-9BDD-48ABCAB56DB0}" destId="{EB6ACA37-6FB6-4A09-97B5-611806DB2D6C}" srcOrd="0" destOrd="0" presId="urn:microsoft.com/office/officeart/2008/layout/VerticalAccentList"/>
    <dgm:cxn modelId="{29F48213-19BB-48F6-8DC8-85CF2DEF28C7}" type="presParOf" srcId="{23855F0D-1A06-430D-9BDD-48ABCAB56DB0}" destId="{9EFC9F19-9605-4139-9A9C-61585E8625EA}" srcOrd="1" destOrd="0" presId="urn:microsoft.com/office/officeart/2008/layout/VerticalAccentList"/>
    <dgm:cxn modelId="{85F9F349-EE4F-4ABE-82AC-FA4149C2D087}" type="presParOf" srcId="{23855F0D-1A06-430D-9BDD-48ABCAB56DB0}" destId="{714AF6A3-25A5-4752-9D51-F38C61C5E7C9}" srcOrd="2" destOrd="0" presId="urn:microsoft.com/office/officeart/2008/layout/VerticalAccentList"/>
    <dgm:cxn modelId="{9243D1CA-EB1F-43C5-9739-446992242749}" type="presParOf" srcId="{23855F0D-1A06-430D-9BDD-48ABCAB56DB0}" destId="{D7AD201A-80C0-47EA-963B-78035D4DAC19}" srcOrd="3" destOrd="0" presId="urn:microsoft.com/office/officeart/2008/layout/VerticalAccentList"/>
    <dgm:cxn modelId="{A0904839-979F-4595-AE91-B97C3AD44D71}" type="presParOf" srcId="{23855F0D-1A06-430D-9BDD-48ABCAB56DB0}" destId="{18379C01-E5CD-4818-8FE1-99EC4DDEC3EE}" srcOrd="4" destOrd="0" presId="urn:microsoft.com/office/officeart/2008/layout/VerticalAccentList"/>
    <dgm:cxn modelId="{BDD1AE7E-AAB6-4D91-89E1-4AA2E292F701}" type="presParOf" srcId="{23855F0D-1A06-430D-9BDD-48ABCAB56DB0}" destId="{AD2A375C-CA54-4203-9529-133DBF6F7F82}" srcOrd="5" destOrd="0" presId="urn:microsoft.com/office/officeart/2008/layout/VerticalAccentList"/>
    <dgm:cxn modelId="{605B8322-3ECA-47C8-A9AD-D9CCA95ED27C}" type="presParOf" srcId="{23855F0D-1A06-430D-9BDD-48ABCAB56DB0}" destId="{EF924A03-C9F0-42B9-AABB-DF8FB70CDE56}" srcOrd="6" destOrd="0" presId="urn:microsoft.com/office/officeart/2008/layout/VerticalAccentList"/>
    <dgm:cxn modelId="{898406AB-5DDD-4C8A-A469-36AE84A0FE64}" type="presParOf" srcId="{23855F0D-1A06-430D-9BDD-48ABCAB56DB0}" destId="{F3A79F01-DAB0-4D2E-B064-BF10E8157F2C}" srcOrd="7" destOrd="0" presId="urn:microsoft.com/office/officeart/2008/layout/VerticalAccentList"/>
    <dgm:cxn modelId="{0E05125F-89D5-45D7-9C1C-680813746A92}" type="presParOf" srcId="{2D1FB54B-5A4A-47AD-B8AD-244DA63C4375}" destId="{C784EEFC-6C39-4743-B567-C6278DA081F3}" srcOrd="2" destOrd="0" presId="urn:microsoft.com/office/officeart/2008/layout/VerticalAccentList"/>
    <dgm:cxn modelId="{59F4F248-28DE-463A-AE2F-B9EE5336DDBF}" type="presParOf" srcId="{2D1FB54B-5A4A-47AD-B8AD-244DA63C4375}" destId="{A0DA8856-0C03-464A-B49C-B13349A7732D}" srcOrd="3" destOrd="0" presId="urn:microsoft.com/office/officeart/2008/layout/VerticalAccentList"/>
    <dgm:cxn modelId="{D9A3570E-427B-4794-9E7D-EB5E8A34ED2D}" type="presParOf" srcId="{A0DA8856-0C03-464A-B49C-B13349A7732D}" destId="{7304C9AC-0FF4-44CA-A82B-5850267B160F}" srcOrd="0" destOrd="0" presId="urn:microsoft.com/office/officeart/2008/layout/VerticalAccentList"/>
    <dgm:cxn modelId="{8F2E9EDC-EE11-4BC3-9EF1-0CDCB6BCDDCA}" type="presParOf" srcId="{2D1FB54B-5A4A-47AD-B8AD-244DA63C4375}" destId="{15B091D6-12FF-4BC5-9AF4-E5AEAD22057B}" srcOrd="4" destOrd="0" presId="urn:microsoft.com/office/officeart/2008/layout/VerticalAccentList"/>
    <dgm:cxn modelId="{F106F83B-96A3-4DAB-9D8D-664B6E74FF3C}" type="presParOf" srcId="{15B091D6-12FF-4BC5-9AF4-E5AEAD22057B}" destId="{379F33B0-0C33-4656-9975-FECCBD02491C}" srcOrd="0" destOrd="0" presId="urn:microsoft.com/office/officeart/2008/layout/VerticalAccentList"/>
    <dgm:cxn modelId="{C1ACB753-179F-4DF5-A076-3B321AAD649D}" type="presParOf" srcId="{15B091D6-12FF-4BC5-9AF4-E5AEAD22057B}" destId="{755E8970-266B-4884-AD21-3BDFF61B06E2}" srcOrd="1" destOrd="0" presId="urn:microsoft.com/office/officeart/2008/layout/VerticalAccentList"/>
    <dgm:cxn modelId="{3739F621-01B1-4A8C-A5C9-BC95D31E9975}" type="presParOf" srcId="{15B091D6-12FF-4BC5-9AF4-E5AEAD22057B}" destId="{015F695E-BC9D-46BD-93B5-19EB716B944D}" srcOrd="2" destOrd="0" presId="urn:microsoft.com/office/officeart/2008/layout/VerticalAccentList"/>
    <dgm:cxn modelId="{9DBE7681-5591-4F3D-8738-BCC237EE4D25}" type="presParOf" srcId="{15B091D6-12FF-4BC5-9AF4-E5AEAD22057B}" destId="{0C29F608-65B5-4794-956A-F53A2C368E8D}" srcOrd="3" destOrd="0" presId="urn:microsoft.com/office/officeart/2008/layout/VerticalAccentList"/>
    <dgm:cxn modelId="{A3281888-0429-4FAB-A183-E6D7ECBDEAB6}" type="presParOf" srcId="{15B091D6-12FF-4BC5-9AF4-E5AEAD22057B}" destId="{77C4C79C-8E50-479A-95A9-B26C855B2F63}" srcOrd="4" destOrd="0" presId="urn:microsoft.com/office/officeart/2008/layout/VerticalAccentList"/>
    <dgm:cxn modelId="{35025A6F-997D-461E-9974-9F026EC1FB4B}" type="presParOf" srcId="{15B091D6-12FF-4BC5-9AF4-E5AEAD22057B}" destId="{88863344-D93C-4087-9B20-B3D1824AC7AD}" srcOrd="5" destOrd="0" presId="urn:microsoft.com/office/officeart/2008/layout/VerticalAccentList"/>
    <dgm:cxn modelId="{4EE5EF7B-7941-49EC-B59B-2FF0B7F9A65B}" type="presParOf" srcId="{15B091D6-12FF-4BC5-9AF4-E5AEAD22057B}" destId="{BA85A535-BBF6-4015-A64C-45104534996A}" srcOrd="6" destOrd="0" presId="urn:microsoft.com/office/officeart/2008/layout/VerticalAccentList"/>
    <dgm:cxn modelId="{3FF2A6CE-8E16-40BB-84A0-028AC2FD8B83}" type="presParOf" srcId="{15B091D6-12FF-4BC5-9AF4-E5AEAD22057B}" destId="{ADE5B1C7-FC3A-42A5-9488-6F938CF11B51}" srcOrd="7" destOrd="0" presId="urn:microsoft.com/office/officeart/2008/layout/VerticalAccentList"/>
    <dgm:cxn modelId="{AA20FA55-5693-4227-8A7B-9922C439B6EF}" type="presParOf" srcId="{2D1FB54B-5A4A-47AD-B8AD-244DA63C4375}" destId="{834B7CFD-F01D-458A-B980-8AF7A4029AB8}" srcOrd="5" destOrd="0" presId="urn:microsoft.com/office/officeart/2008/layout/VerticalAccentList"/>
    <dgm:cxn modelId="{90666362-6FFC-488D-8810-6D64C1935292}" type="presParOf" srcId="{2D1FB54B-5A4A-47AD-B8AD-244DA63C4375}" destId="{D154D354-E203-4F6A-AA92-BF9715CF76F5}" srcOrd="6" destOrd="0" presId="urn:microsoft.com/office/officeart/2008/layout/VerticalAccentList"/>
    <dgm:cxn modelId="{6699A5F0-4F12-4676-8730-02DFC41020C7}" type="presParOf" srcId="{D154D354-E203-4F6A-AA92-BF9715CF76F5}" destId="{00C8F27F-9BE7-45A3-8653-B13D8F93276A}" srcOrd="0" destOrd="0" presId="urn:microsoft.com/office/officeart/2008/layout/VerticalAccentList"/>
    <dgm:cxn modelId="{EADD6C07-B44F-406A-95D0-1C5E31A4D180}" type="presParOf" srcId="{2D1FB54B-5A4A-47AD-B8AD-244DA63C4375}" destId="{87ED3378-6734-42D7-B323-F625B6C7D9FD}" srcOrd="7" destOrd="0" presId="urn:microsoft.com/office/officeart/2008/layout/VerticalAccentList"/>
    <dgm:cxn modelId="{139A8144-FD71-48D4-9978-DB273B3AA449}" type="presParOf" srcId="{87ED3378-6734-42D7-B323-F625B6C7D9FD}" destId="{F94A5412-B558-48D6-B549-8C2761CD946F}" srcOrd="0" destOrd="0" presId="urn:microsoft.com/office/officeart/2008/layout/VerticalAccentList"/>
    <dgm:cxn modelId="{2D045D1A-90FC-453D-8AC5-6C1AEEF10B50}" type="presParOf" srcId="{87ED3378-6734-42D7-B323-F625B6C7D9FD}" destId="{21B815BB-062A-4103-B5F9-8B9FBD15342E}" srcOrd="1" destOrd="0" presId="urn:microsoft.com/office/officeart/2008/layout/VerticalAccentList"/>
    <dgm:cxn modelId="{2C81AC5B-5A25-4616-9D7F-1D2DA6798378}" type="presParOf" srcId="{87ED3378-6734-42D7-B323-F625B6C7D9FD}" destId="{C02F4B57-DD39-42FF-A9EF-E1A6BA804A34}" srcOrd="2" destOrd="0" presId="urn:microsoft.com/office/officeart/2008/layout/VerticalAccentList"/>
    <dgm:cxn modelId="{15E39DE9-9E17-4267-92D2-399FBE596F10}" type="presParOf" srcId="{87ED3378-6734-42D7-B323-F625B6C7D9FD}" destId="{C02328E3-D070-4DC0-B1B9-A9BF2F46308F}" srcOrd="3" destOrd="0" presId="urn:microsoft.com/office/officeart/2008/layout/VerticalAccentList"/>
    <dgm:cxn modelId="{51CF4C76-71EE-47C4-A656-AFBF319E8D4D}" type="presParOf" srcId="{87ED3378-6734-42D7-B323-F625B6C7D9FD}" destId="{A3BAA291-3B82-48DB-A176-FEE44494EB90}" srcOrd="4" destOrd="0" presId="urn:microsoft.com/office/officeart/2008/layout/VerticalAccentList"/>
    <dgm:cxn modelId="{67573B43-0699-4CAE-A4FB-A3C3A5C79CF6}" type="presParOf" srcId="{87ED3378-6734-42D7-B323-F625B6C7D9FD}" destId="{C3BFFD97-B327-432F-A40E-4AF171E44C42}" srcOrd="5" destOrd="0" presId="urn:microsoft.com/office/officeart/2008/layout/VerticalAccentList"/>
    <dgm:cxn modelId="{9C04AFCA-F751-4627-9C78-2F2C29C4ECD9}" type="presParOf" srcId="{87ED3378-6734-42D7-B323-F625B6C7D9FD}" destId="{4CCC91A5-5AEC-452B-B4A9-AB8B5C6AD0DE}" srcOrd="6" destOrd="0" presId="urn:microsoft.com/office/officeart/2008/layout/VerticalAccentList"/>
    <dgm:cxn modelId="{07A5E10E-E220-4637-B290-45A626394D06}" type="presParOf" srcId="{87ED3378-6734-42D7-B323-F625B6C7D9FD}" destId="{CF2FA62F-4A39-4D86-B9DF-2E246F4F4E6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03EB4-9DF3-4342-9A95-EB73A323F958}">
      <dsp:nvSpPr>
        <dsp:cNvPr id="0" name=""/>
        <dsp:cNvSpPr/>
      </dsp:nvSpPr>
      <dsp:spPr>
        <a:xfrm>
          <a:off x="785264" y="3150"/>
          <a:ext cx="7295873" cy="66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Sul</a:t>
          </a:r>
          <a:endParaRPr lang="pt-BR" sz="3200" kern="1200" dirty="0"/>
        </a:p>
      </dsp:txBody>
      <dsp:txXfrm>
        <a:off x="785264" y="3150"/>
        <a:ext cx="7295873" cy="663261"/>
      </dsp:txXfrm>
    </dsp:sp>
    <dsp:sp modelId="{EB6ACA37-6FB6-4A09-97B5-611806DB2D6C}">
      <dsp:nvSpPr>
        <dsp:cNvPr id="0" name=""/>
        <dsp:cNvSpPr/>
      </dsp:nvSpPr>
      <dsp:spPr>
        <a:xfrm>
          <a:off x="785264" y="666411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C9F19-9605-4139-9A9C-61585E8625EA}">
      <dsp:nvSpPr>
        <dsp:cNvPr id="0" name=""/>
        <dsp:cNvSpPr/>
      </dsp:nvSpPr>
      <dsp:spPr>
        <a:xfrm>
          <a:off x="1810739" y="666411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496694"/>
            <a:satOff val="1991"/>
            <a:lumOff val="431"/>
            <a:alphaOff val="0"/>
          </a:schemeClr>
        </a:solidFill>
        <a:ln w="25400" cap="flat" cmpd="sng" algn="ctr">
          <a:solidFill>
            <a:schemeClr val="accent5">
              <a:hueOff val="-496694"/>
              <a:satOff val="1991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AF6A3-25A5-4752-9D51-F38C61C5E7C9}">
      <dsp:nvSpPr>
        <dsp:cNvPr id="0" name=""/>
        <dsp:cNvSpPr/>
      </dsp:nvSpPr>
      <dsp:spPr>
        <a:xfrm>
          <a:off x="2837026" y="666411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D201A-80C0-47EA-963B-78035D4DAC19}">
      <dsp:nvSpPr>
        <dsp:cNvPr id="0" name=""/>
        <dsp:cNvSpPr/>
      </dsp:nvSpPr>
      <dsp:spPr>
        <a:xfrm>
          <a:off x="3862501" y="666411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1490082"/>
            <a:satOff val="5972"/>
            <a:lumOff val="1294"/>
            <a:alphaOff val="0"/>
          </a:schemeClr>
        </a:solidFill>
        <a:ln w="25400" cap="flat" cmpd="sng" algn="ctr">
          <a:solidFill>
            <a:schemeClr val="accent5">
              <a:hueOff val="-1490082"/>
              <a:satOff val="5972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79C01-E5CD-4818-8FE1-99EC4DDEC3EE}">
      <dsp:nvSpPr>
        <dsp:cNvPr id="0" name=""/>
        <dsp:cNvSpPr/>
      </dsp:nvSpPr>
      <dsp:spPr>
        <a:xfrm>
          <a:off x="4888787" y="666411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A375C-CA54-4203-9529-133DBF6F7F82}">
      <dsp:nvSpPr>
        <dsp:cNvPr id="0" name=""/>
        <dsp:cNvSpPr/>
      </dsp:nvSpPr>
      <dsp:spPr>
        <a:xfrm>
          <a:off x="5914263" y="666411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24A03-C9F0-42B9-AABB-DF8FB70CDE56}">
      <dsp:nvSpPr>
        <dsp:cNvPr id="0" name=""/>
        <dsp:cNvSpPr/>
      </dsp:nvSpPr>
      <dsp:spPr>
        <a:xfrm>
          <a:off x="6940549" y="666411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79F01-DAB0-4D2E-B064-BF10E8157F2C}">
      <dsp:nvSpPr>
        <dsp:cNvPr id="0" name=""/>
        <dsp:cNvSpPr/>
      </dsp:nvSpPr>
      <dsp:spPr>
        <a:xfrm>
          <a:off x="785264" y="801520"/>
          <a:ext cx="7390719" cy="1080870"/>
        </a:xfrm>
        <a:prstGeom prst="rect">
          <a:avLst/>
        </a:prstGeom>
        <a:solidFill>
          <a:schemeClr val="lt1">
            <a:hueOff val="0"/>
            <a:satOff val="0"/>
            <a:lumOff val="0"/>
            <a:alpha val="38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1) União das Associações Comunitárias do Interior de Canguçu, no RS – 1997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2)</a:t>
          </a:r>
          <a:r>
            <a:rPr lang="pt-BR" sz="1800" b="1" kern="1200" dirty="0" err="1" smtClean="0"/>
            <a:t>Bionatur</a:t>
          </a:r>
          <a:r>
            <a:rPr lang="pt-BR" sz="1800" b="1" kern="1200" dirty="0" smtClean="0"/>
            <a:t>, RS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3) MPA, SC, 1996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4) ASPTA, PR, 1994</a:t>
          </a:r>
          <a:endParaRPr lang="pt-BR" sz="1800" b="1" kern="1200" dirty="0"/>
        </a:p>
      </dsp:txBody>
      <dsp:txXfrm>
        <a:off x="785264" y="801520"/>
        <a:ext cx="7390719" cy="1080870"/>
      </dsp:txXfrm>
    </dsp:sp>
    <dsp:sp modelId="{7304C9AC-0FF4-44CA-A82B-5850267B160F}">
      <dsp:nvSpPr>
        <dsp:cNvPr id="0" name=""/>
        <dsp:cNvSpPr/>
      </dsp:nvSpPr>
      <dsp:spPr>
        <a:xfrm>
          <a:off x="785264" y="2125173"/>
          <a:ext cx="7295873" cy="66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Sudeste</a:t>
          </a:r>
          <a:endParaRPr lang="pt-BR" sz="3200" kern="1200" dirty="0"/>
        </a:p>
      </dsp:txBody>
      <dsp:txXfrm>
        <a:off x="785264" y="2125173"/>
        <a:ext cx="7295873" cy="663261"/>
      </dsp:txXfrm>
    </dsp:sp>
    <dsp:sp modelId="{379F33B0-0C33-4656-9975-FECCBD02491C}">
      <dsp:nvSpPr>
        <dsp:cNvPr id="0" name=""/>
        <dsp:cNvSpPr/>
      </dsp:nvSpPr>
      <dsp:spPr>
        <a:xfrm>
          <a:off x="785264" y="2788434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3476857"/>
            <a:satOff val="13934"/>
            <a:lumOff val="3020"/>
            <a:alphaOff val="0"/>
          </a:schemeClr>
        </a:solidFill>
        <a:ln w="25400" cap="flat" cmpd="sng" algn="ctr">
          <a:solidFill>
            <a:schemeClr val="accent5">
              <a:hueOff val="-3476857"/>
              <a:satOff val="13934"/>
              <a:lumOff val="3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E8970-266B-4884-AD21-3BDFF61B06E2}">
      <dsp:nvSpPr>
        <dsp:cNvPr id="0" name=""/>
        <dsp:cNvSpPr/>
      </dsp:nvSpPr>
      <dsp:spPr>
        <a:xfrm>
          <a:off x="1810739" y="2788434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F695E-BC9D-46BD-93B5-19EB716B944D}">
      <dsp:nvSpPr>
        <dsp:cNvPr id="0" name=""/>
        <dsp:cNvSpPr/>
      </dsp:nvSpPr>
      <dsp:spPr>
        <a:xfrm>
          <a:off x="2837026" y="2788434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4470244"/>
            <a:satOff val="17915"/>
            <a:lumOff val="3883"/>
            <a:alphaOff val="0"/>
          </a:schemeClr>
        </a:solidFill>
        <a:ln w="25400" cap="flat" cmpd="sng" algn="ctr">
          <a:solidFill>
            <a:schemeClr val="accent5">
              <a:hueOff val="-4470244"/>
              <a:satOff val="17915"/>
              <a:lumOff val="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9F608-65B5-4794-956A-F53A2C368E8D}">
      <dsp:nvSpPr>
        <dsp:cNvPr id="0" name=""/>
        <dsp:cNvSpPr/>
      </dsp:nvSpPr>
      <dsp:spPr>
        <a:xfrm>
          <a:off x="3862501" y="2788434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4C79C-8E50-479A-95A9-B26C855B2F63}">
      <dsp:nvSpPr>
        <dsp:cNvPr id="0" name=""/>
        <dsp:cNvSpPr/>
      </dsp:nvSpPr>
      <dsp:spPr>
        <a:xfrm>
          <a:off x="4888787" y="2788434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5463632"/>
            <a:satOff val="21896"/>
            <a:lumOff val="4745"/>
            <a:alphaOff val="0"/>
          </a:schemeClr>
        </a:solidFill>
        <a:ln w="25400" cap="flat" cmpd="sng" algn="ctr">
          <a:solidFill>
            <a:schemeClr val="accent5">
              <a:hueOff val="-5463632"/>
              <a:satOff val="21896"/>
              <a:lumOff val="4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63344-D93C-4087-9B20-B3D1824AC7AD}">
      <dsp:nvSpPr>
        <dsp:cNvPr id="0" name=""/>
        <dsp:cNvSpPr/>
      </dsp:nvSpPr>
      <dsp:spPr>
        <a:xfrm>
          <a:off x="5914263" y="2788434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5A535-BBF6-4015-A64C-45104534996A}">
      <dsp:nvSpPr>
        <dsp:cNvPr id="0" name=""/>
        <dsp:cNvSpPr/>
      </dsp:nvSpPr>
      <dsp:spPr>
        <a:xfrm>
          <a:off x="6940549" y="2788434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6457019"/>
            <a:satOff val="25877"/>
            <a:lumOff val="5608"/>
            <a:alphaOff val="0"/>
          </a:schemeClr>
        </a:solidFill>
        <a:ln w="25400" cap="flat" cmpd="sng" algn="ctr">
          <a:solidFill>
            <a:schemeClr val="accent5">
              <a:hueOff val="-6457019"/>
              <a:satOff val="25877"/>
              <a:lumOff val="5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B1C7-FC3A-42A5-9488-6F938CF11B51}">
      <dsp:nvSpPr>
        <dsp:cNvPr id="0" name=""/>
        <dsp:cNvSpPr/>
      </dsp:nvSpPr>
      <dsp:spPr>
        <a:xfrm>
          <a:off x="785264" y="2923543"/>
          <a:ext cx="7390719" cy="1080870"/>
        </a:xfrm>
        <a:prstGeom prst="rect">
          <a:avLst/>
        </a:prstGeom>
        <a:solidFill>
          <a:schemeClr val="lt1">
            <a:hueOff val="0"/>
            <a:satOff val="0"/>
            <a:lumOff val="0"/>
            <a:alpha val="38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1) ISA, SP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2) Associação </a:t>
          </a:r>
          <a:r>
            <a:rPr lang="pt-BR" sz="1800" b="1" kern="1200" dirty="0" err="1" smtClean="0"/>
            <a:t>SerrAcima</a:t>
          </a:r>
          <a:r>
            <a:rPr lang="pt-BR" sz="1800" b="1" kern="1200" dirty="0" smtClean="0"/>
            <a:t>, SP, 2009</a:t>
          </a:r>
        </a:p>
      </dsp:txBody>
      <dsp:txXfrm>
        <a:off x="785264" y="2923543"/>
        <a:ext cx="7390719" cy="1080870"/>
      </dsp:txXfrm>
    </dsp:sp>
    <dsp:sp modelId="{00C8F27F-9BE7-45A3-8653-B13D8F93276A}">
      <dsp:nvSpPr>
        <dsp:cNvPr id="0" name=""/>
        <dsp:cNvSpPr/>
      </dsp:nvSpPr>
      <dsp:spPr>
        <a:xfrm>
          <a:off x="785264" y="4247196"/>
          <a:ext cx="7295873" cy="66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Nordeste</a:t>
          </a:r>
          <a:endParaRPr lang="pt-BR" sz="3200" kern="1200" dirty="0"/>
        </a:p>
      </dsp:txBody>
      <dsp:txXfrm>
        <a:off x="785264" y="4247196"/>
        <a:ext cx="7295873" cy="663261"/>
      </dsp:txXfrm>
    </dsp:sp>
    <dsp:sp modelId="{F94A5412-B558-48D6-B549-8C2761CD946F}">
      <dsp:nvSpPr>
        <dsp:cNvPr id="0" name=""/>
        <dsp:cNvSpPr/>
      </dsp:nvSpPr>
      <dsp:spPr>
        <a:xfrm>
          <a:off x="785264" y="4910458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815BB-062A-4103-B5F9-8B9FBD15342E}">
      <dsp:nvSpPr>
        <dsp:cNvPr id="0" name=""/>
        <dsp:cNvSpPr/>
      </dsp:nvSpPr>
      <dsp:spPr>
        <a:xfrm>
          <a:off x="1810739" y="4910458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F4B57-DD39-42FF-A9EF-E1A6BA804A34}">
      <dsp:nvSpPr>
        <dsp:cNvPr id="0" name=""/>
        <dsp:cNvSpPr/>
      </dsp:nvSpPr>
      <dsp:spPr>
        <a:xfrm>
          <a:off x="2837026" y="4910458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28E3-D070-4DC0-B1B9-A9BF2F46308F}">
      <dsp:nvSpPr>
        <dsp:cNvPr id="0" name=""/>
        <dsp:cNvSpPr/>
      </dsp:nvSpPr>
      <dsp:spPr>
        <a:xfrm>
          <a:off x="3862501" y="4910458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8443795"/>
            <a:satOff val="33839"/>
            <a:lumOff val="7334"/>
            <a:alphaOff val="0"/>
          </a:schemeClr>
        </a:solidFill>
        <a:ln w="25400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AA291-3B82-48DB-A176-FEE44494EB90}">
      <dsp:nvSpPr>
        <dsp:cNvPr id="0" name=""/>
        <dsp:cNvSpPr/>
      </dsp:nvSpPr>
      <dsp:spPr>
        <a:xfrm>
          <a:off x="4888787" y="4910458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FFD97-B327-432F-A40E-4AF171E44C42}">
      <dsp:nvSpPr>
        <dsp:cNvPr id="0" name=""/>
        <dsp:cNvSpPr/>
      </dsp:nvSpPr>
      <dsp:spPr>
        <a:xfrm>
          <a:off x="5914263" y="4910458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9437183"/>
            <a:satOff val="37820"/>
            <a:lumOff val="8197"/>
            <a:alphaOff val="0"/>
          </a:schemeClr>
        </a:solidFill>
        <a:ln w="25400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C91A5-5AEC-452B-B4A9-AB8B5C6AD0DE}">
      <dsp:nvSpPr>
        <dsp:cNvPr id="0" name=""/>
        <dsp:cNvSpPr/>
      </dsp:nvSpPr>
      <dsp:spPr>
        <a:xfrm>
          <a:off x="6940549" y="4910458"/>
          <a:ext cx="1707234" cy="1351087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FA62F-4A39-4D86-B9DF-2E246F4F4E6E}">
      <dsp:nvSpPr>
        <dsp:cNvPr id="0" name=""/>
        <dsp:cNvSpPr/>
      </dsp:nvSpPr>
      <dsp:spPr>
        <a:xfrm>
          <a:off x="785264" y="5045566"/>
          <a:ext cx="7390719" cy="1080870"/>
        </a:xfrm>
        <a:prstGeom prst="rect">
          <a:avLst/>
        </a:prstGeom>
        <a:solidFill>
          <a:schemeClr val="lt1">
            <a:hueOff val="0"/>
            <a:satOff val="0"/>
            <a:lumOff val="0"/>
            <a:alpha val="38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1) Cooperativa de Pequenos Produtores Agrícolas dos Bancos Comunitários</a:t>
          </a:r>
          <a:endParaRPr lang="pt-BR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de Sementes – Alagoas, 1996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2) ASA, 2008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3)</a:t>
          </a:r>
          <a:r>
            <a:rPr lang="pt-BR" sz="1800" b="1" i="0" kern="1200" dirty="0" smtClean="0"/>
            <a:t>Hoje, na Paraíba, existem aproximadamente 220 BSC</a:t>
          </a:r>
          <a:endParaRPr lang="pt-BR" sz="18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785264" y="5045566"/>
        <a:ext cx="7390719" cy="1080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3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26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30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3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8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53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37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3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6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5BAD-97CD-49D5-A9E2-E9978EF65B6C}" type="datetimeFigureOut">
              <a:rPr lang="pt-BR" smtClean="0"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E6B1-CF59-4CD1-919C-1A4AC29E19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86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1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8.jp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g"/><Relationship Id="rId1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Sementes </a:t>
            </a: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i="1" dirty="0" smtClean="0">
                <a:solidFill>
                  <a:schemeClr val="tx1"/>
                </a:solidFill>
              </a:rPr>
              <a:t>Patrimônio dos Povos a Serviço da Humanidade</a:t>
            </a:r>
            <a:endParaRPr lang="pt-B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Sementes transgênicas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+mj-lt"/>
              </a:rPr>
              <a:t>Cruzamentos </a:t>
            </a:r>
            <a:r>
              <a:rPr lang="pt-BR" sz="2400" dirty="0">
                <a:latin typeface="+mj-lt"/>
              </a:rPr>
              <a:t>artificiais entre espécies diferentes </a:t>
            </a:r>
            <a:r>
              <a:rPr lang="pt-BR" sz="2400" dirty="0" smtClean="0">
                <a:latin typeface="+mj-lt"/>
                <a:sym typeface="Wingdings" pitchFamily="2" charset="2"/>
              </a:rPr>
              <a:t>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não </a:t>
            </a:r>
            <a:r>
              <a:rPr lang="pt-BR" sz="2400" dirty="0" smtClean="0">
                <a:latin typeface="+mj-lt"/>
              </a:rPr>
              <a:t>ocorre </a:t>
            </a:r>
            <a:r>
              <a:rPr lang="pt-BR" sz="2400" dirty="0">
                <a:latin typeface="+mj-lt"/>
              </a:rPr>
              <a:t>na </a:t>
            </a:r>
            <a:r>
              <a:rPr lang="pt-BR" sz="2400" dirty="0" smtClean="0">
                <a:latin typeface="+mj-lt"/>
              </a:rPr>
              <a:t>natureza </a:t>
            </a:r>
            <a:r>
              <a:rPr lang="pt-BR" sz="2400" dirty="0" smtClean="0">
                <a:latin typeface="+mj-lt"/>
                <a:sym typeface="Wingdings" pitchFamily="2" charset="2"/>
              </a:rPr>
              <a:t> patente </a:t>
            </a:r>
            <a:r>
              <a:rPr lang="pt-BR" sz="2400" dirty="0" smtClean="0">
                <a:latin typeface="+mj-lt"/>
              </a:rPr>
              <a:t> proibido replantá-las (licença e royalties);</a:t>
            </a:r>
          </a:p>
          <a:p>
            <a:pPr algn="just"/>
            <a:r>
              <a:rPr lang="pt-BR" sz="2400" dirty="0" smtClean="0">
                <a:latin typeface="+mj-lt"/>
              </a:rPr>
              <a:t>Resultado </a:t>
            </a:r>
            <a:r>
              <a:rPr lang="pt-BR" sz="2400" dirty="0">
                <a:latin typeface="+mj-lt"/>
              </a:rPr>
              <a:t>prometido </a:t>
            </a:r>
            <a:r>
              <a:rPr lang="pt-BR" sz="2400" dirty="0">
                <a:latin typeface="+mj-lt"/>
              </a:rPr>
              <a:t>x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resultado </a:t>
            </a:r>
            <a:r>
              <a:rPr lang="pt-BR" sz="2400" dirty="0" smtClean="0">
                <a:latin typeface="+mj-lt"/>
              </a:rPr>
              <a:t>esperado;</a:t>
            </a:r>
          </a:p>
          <a:p>
            <a:pPr algn="just"/>
            <a:r>
              <a:rPr lang="pt-BR" sz="2400" dirty="0" smtClean="0">
                <a:latin typeface="+mj-lt"/>
              </a:rPr>
              <a:t>O </a:t>
            </a:r>
            <a:r>
              <a:rPr lang="pt-BR" sz="2400" dirty="0">
                <a:latin typeface="+mj-lt"/>
              </a:rPr>
              <a:t>Brasil é hoje o segundo maior produtor de alimentos transgênicos do </a:t>
            </a:r>
            <a:r>
              <a:rPr lang="pt-BR" sz="2400" dirty="0" smtClean="0">
                <a:latin typeface="+mj-lt"/>
              </a:rPr>
              <a:t>mundo.</a:t>
            </a:r>
            <a:endParaRPr lang="pt-BR" sz="2400" dirty="0" smtClean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-27384"/>
            <a:ext cx="2304256" cy="16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47816"/>
            <a:ext cx="5402251" cy="5093552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Sementes transgênicas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-27384"/>
            <a:ext cx="2304256" cy="16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8232"/>
            <a:ext cx="2438400" cy="18288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89902"/>
            <a:ext cx="2441848" cy="183138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Sementes transgênicas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1484784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Contaminação de lavouras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o </a:t>
            </a:r>
            <a:r>
              <a:rPr lang="pt-BR" sz="2400" dirty="0"/>
              <a:t>produtor de milho transgênico deve respeitar uma distância de 100 metros ou de 20 metros vazios mais 10 fileiras de milho das lavouras vizinhas </a:t>
            </a:r>
            <a:r>
              <a:rPr lang="pt-BR" sz="2400" dirty="0">
                <a:sym typeface="Wingdings" pitchFamily="2" charset="2"/>
              </a:rPr>
              <a:t></a:t>
            </a:r>
            <a:r>
              <a:rPr lang="pt-BR" sz="2400" dirty="0"/>
              <a:t> desconsidera topografia, ventos, umidade, polinizadores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P</a:t>
            </a:r>
            <a:r>
              <a:rPr lang="pt-BR" sz="2400" dirty="0" smtClean="0"/>
              <a:t>lantas </a:t>
            </a:r>
            <a:r>
              <a:rPr lang="pt-BR" sz="2400" dirty="0"/>
              <a:t>invasoras mais fortes, que demandam uma quantidade cada vez maior de veneno, ou um veneno cada vez mais forte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-27384"/>
            <a:ext cx="2304256" cy="16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...da paixão, da fartura, da resistência, da liberdade, da gente, </a:t>
            </a:r>
            <a:r>
              <a:rPr lang="pt-BR" sz="2400" dirty="0" smtClean="0"/>
              <a:t>Caboclas, nativas, da terra, </a:t>
            </a:r>
            <a:r>
              <a:rPr lang="pt-BR" sz="2400" dirty="0" smtClean="0"/>
              <a:t>tradicionais</a:t>
            </a:r>
            <a:r>
              <a:rPr lang="pt-BR" sz="2400" dirty="0" smtClean="0"/>
              <a:t>: 	</a:t>
            </a:r>
          </a:p>
          <a:p>
            <a:r>
              <a:rPr lang="pt-BR" sz="2400" dirty="0" smtClean="0"/>
              <a:t>Diversidade </a:t>
            </a:r>
            <a:r>
              <a:rPr lang="pt-BR" sz="2400" dirty="0"/>
              <a:t>genética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diminui </a:t>
            </a:r>
            <a:r>
              <a:rPr lang="pt-BR" sz="2400" dirty="0"/>
              <a:t>a vulnerabilidade dos </a:t>
            </a:r>
            <a:r>
              <a:rPr lang="pt-BR" sz="2400" dirty="0" smtClean="0"/>
              <a:t>agricultores</a:t>
            </a:r>
          </a:p>
          <a:p>
            <a:r>
              <a:rPr lang="pt-BR" sz="2400" dirty="0" smtClean="0"/>
              <a:t>Ameaça </a:t>
            </a:r>
            <a:r>
              <a:rPr lang="pt-BR" sz="2400" dirty="0" smtClean="0"/>
              <a:t>dos </a:t>
            </a:r>
            <a:r>
              <a:rPr lang="pt-BR" sz="2400" dirty="0" smtClean="0"/>
              <a:t>transgênicos</a:t>
            </a:r>
          </a:p>
          <a:p>
            <a:r>
              <a:rPr lang="pt-BR" sz="2400" dirty="0" smtClean="0"/>
              <a:t>Bancos de Sementes Comunitários</a:t>
            </a:r>
          </a:p>
          <a:p>
            <a:r>
              <a:rPr lang="pt-BR" sz="2400" dirty="0" smtClean="0"/>
              <a:t>Estreita </a:t>
            </a:r>
            <a:r>
              <a:rPr lang="pt-BR" sz="2400" dirty="0"/>
              <a:t>ligação entre as plantas cultivadas e o ser HUMANO. </a:t>
            </a:r>
          </a:p>
          <a:p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04" y="3875296"/>
            <a:ext cx="2769096" cy="2506032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22" y="2204865"/>
            <a:ext cx="2777083" cy="24299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6923"/>
            <a:ext cx="2964601" cy="26681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Sementes </a:t>
            </a:r>
            <a:r>
              <a:rPr lang="pt-BR" dirty="0" smtClean="0"/>
              <a:t>crioulas...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7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/>
              <a:t>Sementes crioulas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Preservação </a:t>
            </a:r>
            <a:r>
              <a:rPr lang="pt-BR" dirty="0"/>
              <a:t>do </a:t>
            </a:r>
            <a:r>
              <a:rPr lang="pt-BR" dirty="0" err="1"/>
              <a:t>Germoplasma</a:t>
            </a:r>
            <a:endParaRPr lang="pt-BR" dirty="0"/>
          </a:p>
          <a:p>
            <a:pPr lvl="2"/>
            <a:r>
              <a:rPr lang="pt-BR" dirty="0" smtClean="0"/>
              <a:t>Bancos </a:t>
            </a:r>
            <a:r>
              <a:rPr lang="pt-BR" dirty="0"/>
              <a:t>de sementes</a:t>
            </a:r>
          </a:p>
          <a:p>
            <a:pPr lvl="2"/>
            <a:r>
              <a:rPr lang="pt-BR" dirty="0" smtClean="0"/>
              <a:t>Bancos </a:t>
            </a:r>
            <a:r>
              <a:rPr lang="pt-BR" dirty="0"/>
              <a:t>de campo</a:t>
            </a:r>
          </a:p>
          <a:p>
            <a:pPr lvl="2"/>
            <a:r>
              <a:rPr lang="pt-BR" dirty="0" smtClean="0"/>
              <a:t>Bancos </a:t>
            </a:r>
            <a:r>
              <a:rPr lang="pt-BR" dirty="0"/>
              <a:t>in vitro</a:t>
            </a:r>
          </a:p>
          <a:p>
            <a:pPr lvl="2"/>
            <a:r>
              <a:rPr lang="pt-BR" dirty="0" smtClean="0"/>
              <a:t>Bancos </a:t>
            </a:r>
            <a:r>
              <a:rPr lang="pt-BR" dirty="0"/>
              <a:t>in situ</a:t>
            </a:r>
          </a:p>
          <a:p>
            <a:r>
              <a:rPr lang="pt-BR" dirty="0" smtClean="0"/>
              <a:t>Armazenamento</a:t>
            </a:r>
          </a:p>
          <a:p>
            <a:pPr lvl="2"/>
            <a:r>
              <a:rPr lang="pt-BR" dirty="0" smtClean="0"/>
              <a:t>Umidade</a:t>
            </a:r>
          </a:p>
          <a:p>
            <a:pPr lvl="2"/>
            <a:r>
              <a:rPr lang="pt-BR" dirty="0" smtClean="0"/>
              <a:t>Temperatura</a:t>
            </a:r>
          </a:p>
          <a:p>
            <a:pPr lvl="2"/>
            <a:r>
              <a:rPr lang="pt-BR" dirty="0" smtClean="0"/>
              <a:t>Ar</a:t>
            </a:r>
          </a:p>
          <a:p>
            <a:pPr lvl="2"/>
            <a:r>
              <a:rPr lang="pt-BR" dirty="0" smtClean="0"/>
              <a:t>Pragas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t-BR" sz="3600" b="1" dirty="0" smtClean="0"/>
              <a:t>Experiências pelo país </a:t>
            </a:r>
            <a:endParaRPr lang="pt-BR" sz="36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110927"/>
              </p:ext>
            </p:extLst>
          </p:nvPr>
        </p:nvGraphicFramePr>
        <p:xfrm>
          <a:off x="-108520" y="476672"/>
          <a:ext cx="943304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570250" cy="36325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2239226" cy="31645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790"/>
            <a:ext cx="3571875" cy="49244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91" y="0"/>
            <a:ext cx="4824417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" y="1599503"/>
            <a:ext cx="3901440" cy="52486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310839"/>
            <a:ext cx="3253261" cy="45962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1421" cy="266094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38" y="765048"/>
            <a:ext cx="4698981" cy="331202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74" y="3429000"/>
            <a:ext cx="2456726" cy="342899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2212140" cy="31239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4948"/>
            <a:ext cx="1813898" cy="256490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3" y="1426468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Lei </a:t>
            </a:r>
            <a:r>
              <a:rPr lang="pt-BR" dirty="0"/>
              <a:t>brasileira de Sementes e Mudas (10.711), em </a:t>
            </a:r>
            <a:r>
              <a:rPr lang="pt-BR" dirty="0" smtClean="0"/>
              <a:t>2003</a:t>
            </a:r>
          </a:p>
          <a:p>
            <a:pPr lvl="2"/>
            <a:r>
              <a:rPr lang="pt-BR" dirty="0" smtClean="0"/>
              <a:t>o </a:t>
            </a:r>
            <a:r>
              <a:rPr lang="pt-BR" dirty="0"/>
              <a:t>reconhecimento das </a:t>
            </a:r>
            <a:r>
              <a:rPr lang="pt-BR" dirty="0" smtClean="0"/>
              <a:t>sementes crioulas </a:t>
            </a:r>
            <a:r>
              <a:rPr lang="pt-BR" dirty="0"/>
              <a:t>como “sementes”; </a:t>
            </a:r>
            <a:endParaRPr lang="pt-BR" dirty="0" smtClean="0"/>
          </a:p>
          <a:p>
            <a:pPr lvl="2"/>
            <a:r>
              <a:rPr lang="pt-BR" dirty="0" smtClean="0"/>
              <a:t>a </a:t>
            </a:r>
            <a:r>
              <a:rPr lang="pt-BR" dirty="0"/>
              <a:t>isenção das sementes crioulas e dos </a:t>
            </a:r>
            <a:r>
              <a:rPr lang="pt-BR" dirty="0" smtClean="0"/>
              <a:t>agricultores familiares </a:t>
            </a:r>
            <a:r>
              <a:rPr lang="pt-BR" dirty="0"/>
              <a:t>produtores de semente crioulas de </a:t>
            </a:r>
            <a:r>
              <a:rPr lang="pt-BR" dirty="0" smtClean="0"/>
              <a:t>possibilitando</a:t>
            </a:r>
            <a:r>
              <a:rPr lang="pt-BR" dirty="0"/>
              <a:t>, inclusive, a comercialização </a:t>
            </a:r>
            <a:r>
              <a:rPr lang="pt-BR" dirty="0" smtClean="0"/>
              <a:t>entre agricultores familiares </a:t>
            </a:r>
            <a:r>
              <a:rPr lang="pt-BR" dirty="0"/>
              <a:t>sem a necessidade de registro; </a:t>
            </a:r>
            <a:endParaRPr lang="pt-BR" dirty="0" smtClean="0"/>
          </a:p>
          <a:p>
            <a:pPr lvl="2"/>
            <a:r>
              <a:rPr lang="pt-BR" dirty="0" smtClean="0"/>
              <a:t>o </a:t>
            </a:r>
            <a:r>
              <a:rPr lang="pt-BR" dirty="0"/>
              <a:t>impedimento de restrições à </a:t>
            </a:r>
            <a:r>
              <a:rPr lang="pt-BR" dirty="0" smtClean="0"/>
              <a:t>inclusão de </a:t>
            </a:r>
            <a:r>
              <a:rPr lang="pt-BR" dirty="0"/>
              <a:t>sementes crioulas em programas de financiamento ou em programas públicos </a:t>
            </a:r>
            <a:r>
              <a:rPr lang="pt-BR" dirty="0" smtClean="0"/>
              <a:t>de distribuição </a:t>
            </a:r>
            <a:r>
              <a:rPr lang="pt-BR" dirty="0"/>
              <a:t>ou troca de sementes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Dificuldade de acesso a políticas públicas </a:t>
            </a:r>
          </a:p>
          <a:p>
            <a:pPr lvl="2"/>
            <a:r>
              <a:rPr lang="pt-BR" dirty="0" smtClean="0"/>
              <a:t>SEAF </a:t>
            </a:r>
            <a:r>
              <a:rPr lang="pt-BR" dirty="0"/>
              <a:t>– Seguro da Agricultura Familiar</a:t>
            </a:r>
            <a:r>
              <a:rPr lang="pt-BR" dirty="0" smtClean="0"/>
              <a:t>, vinculado </a:t>
            </a:r>
            <a:r>
              <a:rPr lang="pt-BR" dirty="0"/>
              <a:t>ao Pronaf (Programa Nacional de Fortalecimento da Agricultura </a:t>
            </a:r>
            <a:r>
              <a:rPr lang="pt-BR" dirty="0" smtClean="0"/>
              <a:t>Familiar)</a:t>
            </a:r>
          </a:p>
          <a:p>
            <a:pPr lvl="2"/>
            <a:r>
              <a:rPr lang="pt-BR" dirty="0" smtClean="0"/>
              <a:t>Brasil Sem Miséria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/>
              <a:t>Sementes crioulas</a:t>
            </a:r>
          </a:p>
        </p:txBody>
      </p:sp>
    </p:spTree>
    <p:extLst>
      <p:ext uri="{BB962C8B-B14F-4D97-AF65-F5344CB8AC3E}">
        <p14:creationId xmlns:p14="http://schemas.microsoft.com/office/powerpoint/2010/main" val="37205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3766" y="4731674"/>
            <a:ext cx="3100602" cy="1744089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725144"/>
            <a:ext cx="3029188" cy="170391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12" y="1628800"/>
            <a:ext cx="1575713" cy="28012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12" y="1628800"/>
            <a:ext cx="1575713" cy="28012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12" y="1619410"/>
            <a:ext cx="1575713" cy="28012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2" y="1619410"/>
            <a:ext cx="1575713" cy="2801268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/>
              <a:t>Sementes </a:t>
            </a:r>
            <a:r>
              <a:rPr lang="pt-BR" dirty="0" smtClean="0"/>
              <a:t>crioulas - NEA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1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 smtClean="0"/>
              <a:t>“Ninguém educa ninguém, ninguém educa a si mesmo, os homens se educam entre si, mediatizados pelo mundo.”</a:t>
            </a:r>
          </a:p>
          <a:p>
            <a:pPr marL="0" indent="0">
              <a:buNone/>
            </a:pPr>
            <a:r>
              <a:rPr lang="pt-BR" i="1" dirty="0" smtClean="0"/>
              <a:t>“</a:t>
            </a:r>
            <a:r>
              <a:rPr lang="pt-BR" i="1" dirty="0"/>
              <a:t>Não há saber mais ou saber menos: Há saberes diferentes</a:t>
            </a:r>
            <a:r>
              <a:rPr lang="pt-BR" i="1" dirty="0" smtClean="0"/>
              <a:t>.”</a:t>
            </a:r>
          </a:p>
          <a:p>
            <a:pPr marL="0" indent="0" algn="r">
              <a:buNone/>
            </a:pPr>
            <a:r>
              <a:rPr lang="pt-BR" dirty="0" smtClean="0"/>
              <a:t>Paulo Freire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3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r>
              <a:rPr lang="pt-BR" dirty="0" smtClean="0"/>
              <a:t>Encaminhamentos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91218"/>
              </p:ext>
            </p:extLst>
          </p:nvPr>
        </p:nvGraphicFramePr>
        <p:xfrm>
          <a:off x="949167" y="2184608"/>
          <a:ext cx="7151225" cy="450483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83405"/>
                <a:gridCol w="2383910"/>
                <a:gridCol w="2383910"/>
              </a:tblGrid>
              <a:tr h="322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PRODUTO/CULTIVAR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ÁREA PLANTADA (Pés/covas/linha)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PRODUTIVIDADE (Sacos/linha)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2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983" y="1251719"/>
            <a:ext cx="82254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TABELA DE ACOMPANHAMENTO DA PRODUTIVIDADE AGRÍCOLA 2014/2015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Agricultor: ___________________________ Município: __________________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r>
              <a:rPr lang="pt-BR" dirty="0" smtClean="0"/>
              <a:t>Falaremos hoje sobre: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Origem das sementes </a:t>
            </a:r>
          </a:p>
          <a:p>
            <a:r>
              <a:rPr lang="pt-BR" dirty="0" smtClean="0"/>
              <a:t>Sementes melhoradas</a:t>
            </a:r>
          </a:p>
          <a:p>
            <a:pPr lvl="2"/>
            <a:r>
              <a:rPr lang="pt-BR" dirty="0"/>
              <a:t>O</a:t>
            </a:r>
            <a:r>
              <a:rPr lang="pt-BR" dirty="0" smtClean="0"/>
              <a:t> que são?</a:t>
            </a:r>
          </a:p>
          <a:p>
            <a:r>
              <a:rPr lang="pt-BR" dirty="0" smtClean="0"/>
              <a:t>Sementes transgênicas</a:t>
            </a:r>
          </a:p>
          <a:p>
            <a:pPr lvl="2"/>
            <a:r>
              <a:rPr lang="pt-BR" dirty="0" smtClean="0"/>
              <a:t>O que são?</a:t>
            </a:r>
          </a:p>
          <a:p>
            <a:pPr lvl="2"/>
            <a:r>
              <a:rPr lang="pt-BR" dirty="0" smtClean="0"/>
              <a:t>Quais os objetivos de sua criação e riscos?</a:t>
            </a:r>
          </a:p>
          <a:p>
            <a:r>
              <a:rPr lang="pt-BR" dirty="0" smtClean="0"/>
              <a:t>Sementes crioulas</a:t>
            </a:r>
          </a:p>
          <a:p>
            <a:pPr lvl="2"/>
            <a:r>
              <a:rPr lang="pt-BR" dirty="0" smtClean="0"/>
              <a:t>O que são?</a:t>
            </a:r>
          </a:p>
          <a:p>
            <a:pPr lvl="2"/>
            <a:r>
              <a:rPr lang="pt-BR" dirty="0" smtClean="0"/>
              <a:t>Por que e como conservar?</a:t>
            </a:r>
          </a:p>
          <a:p>
            <a:pPr lvl="2"/>
            <a:r>
              <a:rPr lang="pt-BR" dirty="0" smtClean="0"/>
              <a:t>Experiências no Brasil</a:t>
            </a:r>
          </a:p>
          <a:p>
            <a:pPr lvl="2"/>
            <a:r>
              <a:rPr lang="pt-BR" dirty="0" smtClean="0"/>
              <a:t>Legislação</a:t>
            </a:r>
          </a:p>
          <a:p>
            <a:r>
              <a:rPr lang="pt-BR" dirty="0" smtClean="0"/>
              <a:t>Banco de sementes locais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507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pt-BR" dirty="0" smtClean="0"/>
              <a:t>A </a:t>
            </a:r>
            <a:r>
              <a:rPr lang="pt-BR" dirty="0"/>
              <a:t>AS-PTA – Agricultura Familiar e Agroecologia </a:t>
            </a:r>
            <a:r>
              <a:rPr lang="pt-BR" dirty="0" smtClean="0"/>
              <a:t>foi criada em </a:t>
            </a:r>
            <a:r>
              <a:rPr lang="pt-BR" dirty="0"/>
              <a:t>1983, atua para o fortalecimento da agricultura familiar e a promoção do desenvolvimento rural sustentável no Brasil. </a:t>
            </a:r>
            <a:endParaRPr lang="pt-BR" dirty="0" smtClean="0"/>
          </a:p>
          <a:p>
            <a:pPr marL="914400" lvl="1" indent="-514350" fontAlgn="base">
              <a:buFont typeface="+mj-lt"/>
              <a:buAutoNum type="arabicPeriod"/>
            </a:pPr>
            <a:r>
              <a:rPr lang="pt-BR" b="1" i="1" dirty="0" smtClean="0"/>
              <a:t>Rio </a:t>
            </a:r>
            <a:r>
              <a:rPr lang="pt-BR" b="1" i="1" dirty="0"/>
              <a:t>de </a:t>
            </a:r>
            <a:r>
              <a:rPr lang="pt-BR" b="1" i="1" dirty="0" smtClean="0"/>
              <a:t>Janeiro</a:t>
            </a:r>
          </a:p>
          <a:p>
            <a:pPr marL="914400" lvl="1" indent="-514350" fontAlgn="base">
              <a:buFont typeface="+mj-lt"/>
              <a:buAutoNum type="arabicPeriod"/>
            </a:pPr>
            <a:r>
              <a:rPr lang="pt-BR" b="1" i="1" dirty="0" smtClean="0"/>
              <a:t>Paraíba</a:t>
            </a:r>
          </a:p>
          <a:p>
            <a:pPr lvl="2" fontAlgn="base"/>
            <a:r>
              <a:rPr lang="pt-BR" dirty="0" smtClean="0"/>
              <a:t>15 </a:t>
            </a:r>
            <a:r>
              <a:rPr lang="pt-BR" dirty="0"/>
              <a:t>municípios compreendidos pela área de abrangência do Polo Sindical e das Organizações da Agricultura Familiar da </a:t>
            </a:r>
            <a:r>
              <a:rPr lang="pt-BR" dirty="0" smtClean="0"/>
              <a:t>Borborema &gt; aproximadamente </a:t>
            </a:r>
            <a:r>
              <a:rPr lang="pt-BR" dirty="0"/>
              <a:t>150 associações comunitárias e uma organização regional de agricultores ecológicos.</a:t>
            </a:r>
            <a:endParaRPr lang="pt-BR" b="1" i="1" dirty="0" smtClean="0"/>
          </a:p>
          <a:p>
            <a:pPr marL="914400" lvl="1" indent="-514350" fontAlgn="base">
              <a:buFont typeface="+mj-lt"/>
              <a:buAutoNum type="arabicPeriod"/>
            </a:pPr>
            <a:r>
              <a:rPr lang="pt-BR" b="1" i="1" dirty="0" smtClean="0"/>
              <a:t>Paraná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r>
              <a:rPr lang="pt-BR" dirty="0" smtClean="0"/>
              <a:t>Encaminhamentos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87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r>
              <a:rPr lang="pt-BR" dirty="0" smtClean="0"/>
              <a:t>Encaminhamentos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9" y="1268760"/>
            <a:ext cx="63722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76" y="2132856"/>
            <a:ext cx="6166867" cy="225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9" y="3590701"/>
            <a:ext cx="7122729" cy="286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Origem das sementes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Origem da domesticação - 15 mil anos</a:t>
            </a:r>
          </a:p>
          <a:p>
            <a:pPr lvl="2"/>
            <a:r>
              <a:rPr lang="pt-BR" dirty="0"/>
              <a:t>seleção de sementes das melhores plantas</a:t>
            </a:r>
          </a:p>
          <a:p>
            <a:pPr lvl="2"/>
            <a:r>
              <a:rPr lang="pt-BR" dirty="0"/>
              <a:t>cruzamentos espontâneos</a:t>
            </a:r>
          </a:p>
          <a:p>
            <a:r>
              <a:rPr lang="pt-BR" dirty="0" smtClean="0"/>
              <a:t>Química </a:t>
            </a:r>
            <a:r>
              <a:rPr lang="pt-BR" dirty="0"/>
              <a:t>na agricultura </a:t>
            </a:r>
            <a:r>
              <a:rPr lang="pt-BR" dirty="0" smtClean="0"/>
              <a:t>– aprox. </a:t>
            </a:r>
            <a:r>
              <a:rPr lang="pt-BR" dirty="0" smtClean="0"/>
              <a:t>80</a:t>
            </a:r>
            <a:r>
              <a:rPr lang="pt-BR" dirty="0" smtClean="0"/>
              <a:t> </a:t>
            </a:r>
            <a:r>
              <a:rPr lang="pt-BR" dirty="0"/>
              <a:t>anos</a:t>
            </a:r>
          </a:p>
          <a:p>
            <a:pPr lvl="2"/>
            <a:r>
              <a:rPr lang="pt-BR" dirty="0"/>
              <a:t>agrotóxicos, fertilizantes, reguladores de crescimento</a:t>
            </a:r>
          </a:p>
          <a:p>
            <a:r>
              <a:rPr lang="pt-BR" dirty="0"/>
              <a:t>Revolução verde - </a:t>
            </a:r>
            <a:r>
              <a:rPr lang="pt-BR" dirty="0" smtClean="0"/>
              <a:t>65</a:t>
            </a:r>
            <a:r>
              <a:rPr lang="pt-BR" dirty="0" smtClean="0"/>
              <a:t> </a:t>
            </a:r>
            <a:r>
              <a:rPr lang="pt-BR" dirty="0"/>
              <a:t>anos</a:t>
            </a:r>
          </a:p>
          <a:p>
            <a:pPr lvl="2"/>
            <a:r>
              <a:rPr lang="pt-BR" dirty="0"/>
              <a:t>melhoramento; químicos; sistemas de cultivo</a:t>
            </a:r>
          </a:p>
        </p:txBody>
      </p:sp>
    </p:spTree>
    <p:extLst>
      <p:ext uri="{BB962C8B-B14F-4D97-AF65-F5344CB8AC3E}">
        <p14:creationId xmlns:p14="http://schemas.microsoft.com/office/powerpoint/2010/main" val="5288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30213"/>
            <a:ext cx="6615939" cy="4967139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Origem das sementes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2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36" y="1600200"/>
            <a:ext cx="6905740" cy="5179305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Origem das sementes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54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6833732" cy="5125299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Origem das sementes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4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36" y="1556792"/>
            <a:ext cx="6905740" cy="5179305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Origem das sementes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75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 tal montarmos o mapa de origem dos alimentos que nós consumimos? </a:t>
            </a:r>
          </a:p>
          <a:p>
            <a:endParaRPr lang="pt-BR" dirty="0"/>
          </a:p>
          <a:p>
            <a:r>
              <a:rPr lang="pt-BR" dirty="0" smtClean="0"/>
              <a:t>Mãos a obra</a:t>
            </a:r>
            <a:r>
              <a:rPr lang="pt-BR" dirty="0" smtClean="0"/>
              <a:t>!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Origem das sementes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34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lt1">
              <a:hueOff val="0"/>
              <a:satOff val="0"/>
              <a:lumOff val="0"/>
              <a:alpha val="57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Sementes melhoradas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Mercado </a:t>
            </a:r>
            <a:r>
              <a:rPr lang="pt-BR" sz="2800" dirty="0"/>
              <a:t>impõe padrões, variedades, </a:t>
            </a:r>
            <a:r>
              <a:rPr lang="pt-BR" sz="2800" dirty="0" smtClean="0"/>
              <a:t>formas</a:t>
            </a:r>
          </a:p>
          <a:p>
            <a:pPr algn="just"/>
            <a:r>
              <a:rPr lang="pt-BR" sz="2800" dirty="0" smtClean="0"/>
              <a:t>Características agronômicas: podem </a:t>
            </a:r>
            <a:r>
              <a:rPr lang="pt-BR" sz="2800" dirty="0"/>
              <a:t>ser no sentido oposto da seleção </a:t>
            </a:r>
            <a:r>
              <a:rPr lang="pt-BR" sz="2800" dirty="0" smtClean="0"/>
              <a:t>natura</a:t>
            </a:r>
          </a:p>
          <a:p>
            <a:pPr algn="just"/>
            <a:r>
              <a:rPr lang="pt-BR" sz="2800" dirty="0" smtClean="0"/>
              <a:t>As </a:t>
            </a:r>
            <a:r>
              <a:rPr lang="pt-BR" sz="2800" dirty="0"/>
              <a:t>sementes híbridas vão perdendo a sua </a:t>
            </a:r>
            <a:r>
              <a:rPr lang="pt-BR" sz="2800" dirty="0" smtClean="0"/>
              <a:t>capacidade </a:t>
            </a:r>
            <a:r>
              <a:rPr lang="pt-BR" sz="2800" dirty="0"/>
              <a:t>de </a:t>
            </a:r>
            <a:r>
              <a:rPr lang="pt-BR" sz="2800" dirty="0" smtClean="0"/>
              <a:t>reprodução </a:t>
            </a:r>
            <a:r>
              <a:rPr lang="pt-BR" sz="2800" dirty="0" smtClean="0">
                <a:sym typeface="Wingdings" pitchFamily="2" charset="2"/>
              </a:rPr>
              <a:t> dependência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08" y="4581128"/>
            <a:ext cx="316451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638</Words>
  <Application>Microsoft Office PowerPoint</Application>
  <PresentationFormat>Apresentação na tela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Sementes </vt:lpstr>
      <vt:lpstr>Falaremos hoje sobre:</vt:lpstr>
      <vt:lpstr>Origem das sementes</vt:lpstr>
      <vt:lpstr>Apresentação do PowerPoint</vt:lpstr>
      <vt:lpstr>Origem das sementes</vt:lpstr>
      <vt:lpstr>Origem das sementes</vt:lpstr>
      <vt:lpstr>Origem das sementes</vt:lpstr>
      <vt:lpstr>Origem das sementes</vt:lpstr>
      <vt:lpstr>Sementes melhoradas</vt:lpstr>
      <vt:lpstr>Sementes transgênicas</vt:lpstr>
      <vt:lpstr>Sementes transgênicas</vt:lpstr>
      <vt:lpstr>Sementes transgênicas</vt:lpstr>
      <vt:lpstr>Sementes crioulas...</vt:lpstr>
      <vt:lpstr>Sementes crioulas</vt:lpstr>
      <vt:lpstr>Experiências pelo país </vt:lpstr>
      <vt:lpstr>Sementes crioulas</vt:lpstr>
      <vt:lpstr>Sementes crioulas - NEA</vt:lpstr>
      <vt:lpstr>Apresentação do PowerPoint</vt:lpstr>
      <vt:lpstr>Encaminhamentos</vt:lpstr>
      <vt:lpstr>Encaminhamentos</vt:lpstr>
      <vt:lpstr>Encaminhamentos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Sementes</dc:title>
  <dc:creator>Vivian do Carmo Loch</dc:creator>
  <cp:lastModifiedBy>Vivian do Carmo Loch</cp:lastModifiedBy>
  <cp:revision>51</cp:revision>
  <dcterms:created xsi:type="dcterms:W3CDTF">2015-01-14T19:27:44Z</dcterms:created>
  <dcterms:modified xsi:type="dcterms:W3CDTF">2015-01-20T02:35:02Z</dcterms:modified>
</cp:coreProperties>
</file>